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Lst>
  <p:notesMasterIdLst>
    <p:notesMasterId r:id="rId40"/>
  </p:notesMasterIdLst>
  <p:handoutMasterIdLst>
    <p:handoutMasterId r:id="rId41"/>
  </p:handoutMasterIdLst>
  <p:sldIdLst>
    <p:sldId id="256" r:id="rId7"/>
    <p:sldId id="260" r:id="rId8"/>
    <p:sldId id="261"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274" r:id="rId38"/>
    <p:sldId id="267" r:id="rId39"/>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A79D2"/>
    <a:srgbClr val="404040"/>
    <a:srgbClr val="EAEAEA"/>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8" autoAdjust="0"/>
    <p:restoredTop sz="53071" autoAdjust="0"/>
  </p:normalViewPr>
  <p:slideViewPr>
    <p:cSldViewPr>
      <p:cViewPr varScale="1">
        <p:scale>
          <a:sx n="45" d="100"/>
          <a:sy n="45" d="100"/>
        </p:scale>
        <p:origin x="1954" y="48"/>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675393-98FE-4B15-A963-ED378BC0438C}" type="doc">
      <dgm:prSet loTypeId="urn:microsoft.com/office/officeart/2005/8/layout/gear1" loCatId="relationship" qsTypeId="urn:microsoft.com/office/officeart/2005/8/quickstyle/simple1" qsCatId="simple" csTypeId="urn:microsoft.com/office/officeart/2005/8/colors/accent1_2" csCatId="accent1" phldr="1"/>
      <dgm:spPr/>
    </dgm:pt>
    <dgm:pt modelId="{AEF34AB0-FAFE-4A25-8E2F-CCDEC7036DCB}">
      <dgm:prSet phldrT="[Text]"/>
      <dgm:spPr/>
      <dgm:t>
        <a:bodyPr/>
        <a:lstStyle/>
        <a:p>
          <a:r>
            <a:rPr lang="en-US" dirty="0" smtClean="0"/>
            <a:t>Create</a:t>
          </a:r>
          <a:endParaRPr lang="en-US" dirty="0"/>
        </a:p>
      </dgm:t>
    </dgm:pt>
    <dgm:pt modelId="{2792B1D5-7ABA-47B9-89CA-328918B25F20}" type="parTrans" cxnId="{C782FDC0-ED80-412A-91DD-73C713E3BD75}">
      <dgm:prSet/>
      <dgm:spPr/>
      <dgm:t>
        <a:bodyPr/>
        <a:lstStyle/>
        <a:p>
          <a:endParaRPr lang="en-US"/>
        </a:p>
      </dgm:t>
    </dgm:pt>
    <dgm:pt modelId="{4BE7B5D1-0A63-4C00-90DD-10E7A656C75A}" type="sibTrans" cxnId="{C782FDC0-ED80-412A-91DD-73C713E3BD75}">
      <dgm:prSet/>
      <dgm:spPr/>
      <dgm:t>
        <a:bodyPr/>
        <a:lstStyle/>
        <a:p>
          <a:endParaRPr lang="en-US"/>
        </a:p>
      </dgm:t>
    </dgm:pt>
    <dgm:pt modelId="{EF6E22C5-35CD-40E5-9D67-43D00E708580}">
      <dgm:prSet phldrT="[Text]"/>
      <dgm:spPr/>
      <dgm:t>
        <a:bodyPr/>
        <a:lstStyle/>
        <a:p>
          <a:r>
            <a:rPr lang="en-US" dirty="0" smtClean="0"/>
            <a:t>Delete</a:t>
          </a:r>
          <a:endParaRPr lang="en-US" dirty="0"/>
        </a:p>
      </dgm:t>
    </dgm:pt>
    <dgm:pt modelId="{046B3240-AAA3-493B-8E67-5C5C32D0798E}" type="parTrans" cxnId="{8CAE1F29-9729-4FDD-91A2-4231A0869A70}">
      <dgm:prSet/>
      <dgm:spPr/>
      <dgm:t>
        <a:bodyPr/>
        <a:lstStyle/>
        <a:p>
          <a:endParaRPr lang="en-US"/>
        </a:p>
      </dgm:t>
    </dgm:pt>
    <dgm:pt modelId="{E778FB32-FBD4-4140-B300-5849D2B3CF42}" type="sibTrans" cxnId="{8CAE1F29-9729-4FDD-91A2-4231A0869A70}">
      <dgm:prSet/>
      <dgm:spPr/>
      <dgm:t>
        <a:bodyPr/>
        <a:lstStyle/>
        <a:p>
          <a:endParaRPr lang="en-US"/>
        </a:p>
      </dgm:t>
    </dgm:pt>
    <dgm:pt modelId="{1C16378A-EEAB-46A8-98F3-B201AD758A12}">
      <dgm:prSet phldrT="[Text]"/>
      <dgm:spPr/>
      <dgm:t>
        <a:bodyPr/>
        <a:lstStyle/>
        <a:p>
          <a:r>
            <a:rPr lang="en-US" dirty="0" smtClean="0"/>
            <a:t>List</a:t>
          </a:r>
          <a:endParaRPr lang="en-US" dirty="0"/>
        </a:p>
      </dgm:t>
    </dgm:pt>
    <dgm:pt modelId="{419E4FA4-C175-46D0-B5DD-E0BE001AF5B0}" type="parTrans" cxnId="{5D96D86D-B58F-41F5-B784-83D3C5A2D1F4}">
      <dgm:prSet/>
      <dgm:spPr/>
      <dgm:t>
        <a:bodyPr/>
        <a:lstStyle/>
        <a:p>
          <a:endParaRPr lang="en-US"/>
        </a:p>
      </dgm:t>
    </dgm:pt>
    <dgm:pt modelId="{A8147106-F328-4951-8AAF-C1336B4439B6}" type="sibTrans" cxnId="{5D96D86D-B58F-41F5-B784-83D3C5A2D1F4}">
      <dgm:prSet/>
      <dgm:spPr/>
      <dgm:t>
        <a:bodyPr/>
        <a:lstStyle/>
        <a:p>
          <a:endParaRPr lang="en-US"/>
        </a:p>
      </dgm:t>
    </dgm:pt>
    <dgm:pt modelId="{CCBBC22B-1A00-4421-8C57-C355BE147D26}" type="pres">
      <dgm:prSet presAssocID="{52675393-98FE-4B15-A963-ED378BC0438C}" presName="composite" presStyleCnt="0">
        <dgm:presLayoutVars>
          <dgm:chMax val="3"/>
          <dgm:animLvl val="lvl"/>
          <dgm:resizeHandles val="exact"/>
        </dgm:presLayoutVars>
      </dgm:prSet>
      <dgm:spPr/>
    </dgm:pt>
    <dgm:pt modelId="{B464D0F4-9961-4FF3-90E4-4BE6AB5D43BF}" type="pres">
      <dgm:prSet presAssocID="{AEF34AB0-FAFE-4A25-8E2F-CCDEC7036DCB}" presName="gear1" presStyleLbl="node1" presStyleIdx="0" presStyleCnt="3" custLinFactNeighborX="5304" custLinFactNeighborY="2983">
        <dgm:presLayoutVars>
          <dgm:chMax val="1"/>
          <dgm:bulletEnabled val="1"/>
        </dgm:presLayoutVars>
      </dgm:prSet>
      <dgm:spPr/>
      <dgm:t>
        <a:bodyPr/>
        <a:lstStyle/>
        <a:p>
          <a:endParaRPr lang="en-US"/>
        </a:p>
      </dgm:t>
    </dgm:pt>
    <dgm:pt modelId="{EA192DA9-C881-43C2-952B-870A357CE528}" type="pres">
      <dgm:prSet presAssocID="{AEF34AB0-FAFE-4A25-8E2F-CCDEC7036DCB}" presName="gear1srcNode" presStyleLbl="node1" presStyleIdx="0" presStyleCnt="3"/>
      <dgm:spPr/>
      <dgm:t>
        <a:bodyPr/>
        <a:lstStyle/>
        <a:p>
          <a:endParaRPr lang="en-US"/>
        </a:p>
      </dgm:t>
    </dgm:pt>
    <dgm:pt modelId="{67CA9640-D918-40B2-B54B-DB09D320E2AC}" type="pres">
      <dgm:prSet presAssocID="{AEF34AB0-FAFE-4A25-8E2F-CCDEC7036DCB}" presName="gear1dstNode" presStyleLbl="node1" presStyleIdx="0" presStyleCnt="3"/>
      <dgm:spPr/>
      <dgm:t>
        <a:bodyPr/>
        <a:lstStyle/>
        <a:p>
          <a:endParaRPr lang="en-US"/>
        </a:p>
      </dgm:t>
    </dgm:pt>
    <dgm:pt modelId="{40E15B45-4546-4000-8ED5-B8B6E0212F54}" type="pres">
      <dgm:prSet presAssocID="{EF6E22C5-35CD-40E5-9D67-43D00E708580}" presName="gear2" presStyleLbl="node1" presStyleIdx="1" presStyleCnt="3">
        <dgm:presLayoutVars>
          <dgm:chMax val="1"/>
          <dgm:bulletEnabled val="1"/>
        </dgm:presLayoutVars>
      </dgm:prSet>
      <dgm:spPr/>
      <dgm:t>
        <a:bodyPr/>
        <a:lstStyle/>
        <a:p>
          <a:endParaRPr lang="en-US"/>
        </a:p>
      </dgm:t>
    </dgm:pt>
    <dgm:pt modelId="{2FFC7B1F-09B3-47F4-B40F-12A91AB34AB8}" type="pres">
      <dgm:prSet presAssocID="{EF6E22C5-35CD-40E5-9D67-43D00E708580}" presName="gear2srcNode" presStyleLbl="node1" presStyleIdx="1" presStyleCnt="3"/>
      <dgm:spPr/>
      <dgm:t>
        <a:bodyPr/>
        <a:lstStyle/>
        <a:p>
          <a:endParaRPr lang="en-US"/>
        </a:p>
      </dgm:t>
    </dgm:pt>
    <dgm:pt modelId="{831DF135-2111-47B3-9AC4-C5323321333B}" type="pres">
      <dgm:prSet presAssocID="{EF6E22C5-35CD-40E5-9D67-43D00E708580}" presName="gear2dstNode" presStyleLbl="node1" presStyleIdx="1" presStyleCnt="3"/>
      <dgm:spPr/>
      <dgm:t>
        <a:bodyPr/>
        <a:lstStyle/>
        <a:p>
          <a:endParaRPr lang="en-US"/>
        </a:p>
      </dgm:t>
    </dgm:pt>
    <dgm:pt modelId="{A4846C58-27D8-4289-9BF4-B1575CE5118D}" type="pres">
      <dgm:prSet presAssocID="{1C16378A-EEAB-46A8-98F3-B201AD758A12}" presName="gear3" presStyleLbl="node1" presStyleIdx="2" presStyleCnt="3"/>
      <dgm:spPr/>
      <dgm:t>
        <a:bodyPr/>
        <a:lstStyle/>
        <a:p>
          <a:endParaRPr lang="en-US"/>
        </a:p>
      </dgm:t>
    </dgm:pt>
    <dgm:pt modelId="{F6649117-8EA8-4815-A325-393761B584F1}" type="pres">
      <dgm:prSet presAssocID="{1C16378A-EEAB-46A8-98F3-B201AD758A12}" presName="gear3tx" presStyleLbl="node1" presStyleIdx="2" presStyleCnt="3">
        <dgm:presLayoutVars>
          <dgm:chMax val="1"/>
          <dgm:bulletEnabled val="1"/>
        </dgm:presLayoutVars>
      </dgm:prSet>
      <dgm:spPr/>
      <dgm:t>
        <a:bodyPr/>
        <a:lstStyle/>
        <a:p>
          <a:endParaRPr lang="en-US"/>
        </a:p>
      </dgm:t>
    </dgm:pt>
    <dgm:pt modelId="{BA4703C2-724A-4867-8F96-80A1E5620A31}" type="pres">
      <dgm:prSet presAssocID="{1C16378A-EEAB-46A8-98F3-B201AD758A12}" presName="gear3srcNode" presStyleLbl="node1" presStyleIdx="2" presStyleCnt="3"/>
      <dgm:spPr/>
      <dgm:t>
        <a:bodyPr/>
        <a:lstStyle/>
        <a:p>
          <a:endParaRPr lang="en-US"/>
        </a:p>
      </dgm:t>
    </dgm:pt>
    <dgm:pt modelId="{658875AE-8878-4419-9865-2C50D39C81BF}" type="pres">
      <dgm:prSet presAssocID="{1C16378A-EEAB-46A8-98F3-B201AD758A12}" presName="gear3dstNode" presStyleLbl="node1" presStyleIdx="2" presStyleCnt="3"/>
      <dgm:spPr/>
      <dgm:t>
        <a:bodyPr/>
        <a:lstStyle/>
        <a:p>
          <a:endParaRPr lang="en-US"/>
        </a:p>
      </dgm:t>
    </dgm:pt>
    <dgm:pt modelId="{3E2FC72E-993D-4BF8-921C-2679664914F7}" type="pres">
      <dgm:prSet presAssocID="{4BE7B5D1-0A63-4C00-90DD-10E7A656C75A}" presName="connector1" presStyleLbl="sibTrans2D1" presStyleIdx="0" presStyleCnt="3"/>
      <dgm:spPr/>
      <dgm:t>
        <a:bodyPr/>
        <a:lstStyle/>
        <a:p>
          <a:endParaRPr lang="en-US"/>
        </a:p>
      </dgm:t>
    </dgm:pt>
    <dgm:pt modelId="{B901A797-F0CC-432F-892D-7481DFF86327}" type="pres">
      <dgm:prSet presAssocID="{E778FB32-FBD4-4140-B300-5849D2B3CF42}" presName="connector2" presStyleLbl="sibTrans2D1" presStyleIdx="1" presStyleCnt="3"/>
      <dgm:spPr/>
      <dgm:t>
        <a:bodyPr/>
        <a:lstStyle/>
        <a:p>
          <a:endParaRPr lang="en-US"/>
        </a:p>
      </dgm:t>
    </dgm:pt>
    <dgm:pt modelId="{98D4769F-C754-47C0-97C5-E7C2382561B8}" type="pres">
      <dgm:prSet presAssocID="{A8147106-F328-4951-8AAF-C1336B4439B6}" presName="connector3" presStyleLbl="sibTrans2D1" presStyleIdx="2" presStyleCnt="3"/>
      <dgm:spPr/>
      <dgm:t>
        <a:bodyPr/>
        <a:lstStyle/>
        <a:p>
          <a:endParaRPr lang="en-US"/>
        </a:p>
      </dgm:t>
    </dgm:pt>
  </dgm:ptLst>
  <dgm:cxnLst>
    <dgm:cxn modelId="{62D55C4B-C85F-4EA0-BC33-60D97D97EB91}" type="presOf" srcId="{1C16378A-EEAB-46A8-98F3-B201AD758A12}" destId="{658875AE-8878-4419-9865-2C50D39C81BF}" srcOrd="3" destOrd="0" presId="urn:microsoft.com/office/officeart/2005/8/layout/gear1"/>
    <dgm:cxn modelId="{5D96D86D-B58F-41F5-B784-83D3C5A2D1F4}" srcId="{52675393-98FE-4B15-A963-ED378BC0438C}" destId="{1C16378A-EEAB-46A8-98F3-B201AD758A12}" srcOrd="2" destOrd="0" parTransId="{419E4FA4-C175-46D0-B5DD-E0BE001AF5B0}" sibTransId="{A8147106-F328-4951-8AAF-C1336B4439B6}"/>
    <dgm:cxn modelId="{7B1FE7D6-172D-47B4-A71A-7FFC3C6FBC86}" type="presOf" srcId="{AEF34AB0-FAFE-4A25-8E2F-CCDEC7036DCB}" destId="{EA192DA9-C881-43C2-952B-870A357CE528}" srcOrd="1" destOrd="0" presId="urn:microsoft.com/office/officeart/2005/8/layout/gear1"/>
    <dgm:cxn modelId="{C28DB240-8A0E-4E8F-A345-7147B0207E45}" type="presOf" srcId="{52675393-98FE-4B15-A963-ED378BC0438C}" destId="{CCBBC22B-1A00-4421-8C57-C355BE147D26}" srcOrd="0" destOrd="0" presId="urn:microsoft.com/office/officeart/2005/8/layout/gear1"/>
    <dgm:cxn modelId="{658BFACF-500E-452F-BC6C-C00C092293AB}" type="presOf" srcId="{EF6E22C5-35CD-40E5-9D67-43D00E708580}" destId="{831DF135-2111-47B3-9AC4-C5323321333B}" srcOrd="2" destOrd="0" presId="urn:microsoft.com/office/officeart/2005/8/layout/gear1"/>
    <dgm:cxn modelId="{C144111E-3B97-4387-A24D-BEF00EFECA71}" type="presOf" srcId="{1C16378A-EEAB-46A8-98F3-B201AD758A12}" destId="{F6649117-8EA8-4815-A325-393761B584F1}" srcOrd="1" destOrd="0" presId="urn:microsoft.com/office/officeart/2005/8/layout/gear1"/>
    <dgm:cxn modelId="{AEC7ADE5-A285-4276-AB2E-D9C1B97F287B}" type="presOf" srcId="{E778FB32-FBD4-4140-B300-5849D2B3CF42}" destId="{B901A797-F0CC-432F-892D-7481DFF86327}" srcOrd="0" destOrd="0" presId="urn:microsoft.com/office/officeart/2005/8/layout/gear1"/>
    <dgm:cxn modelId="{7DA86321-F930-48E4-9A74-D75F88D79AE0}" type="presOf" srcId="{A8147106-F328-4951-8AAF-C1336B4439B6}" destId="{98D4769F-C754-47C0-97C5-E7C2382561B8}" srcOrd="0" destOrd="0" presId="urn:microsoft.com/office/officeart/2005/8/layout/gear1"/>
    <dgm:cxn modelId="{F5A1234C-9B79-4D91-AD84-F0A47ED0E9A6}" type="presOf" srcId="{AEF34AB0-FAFE-4A25-8E2F-CCDEC7036DCB}" destId="{67CA9640-D918-40B2-B54B-DB09D320E2AC}" srcOrd="2" destOrd="0" presId="urn:microsoft.com/office/officeart/2005/8/layout/gear1"/>
    <dgm:cxn modelId="{A8F41C69-A844-4C16-99E4-F8E0BD65378F}" type="presOf" srcId="{4BE7B5D1-0A63-4C00-90DD-10E7A656C75A}" destId="{3E2FC72E-993D-4BF8-921C-2679664914F7}" srcOrd="0" destOrd="0" presId="urn:microsoft.com/office/officeart/2005/8/layout/gear1"/>
    <dgm:cxn modelId="{8CAE1F29-9729-4FDD-91A2-4231A0869A70}" srcId="{52675393-98FE-4B15-A963-ED378BC0438C}" destId="{EF6E22C5-35CD-40E5-9D67-43D00E708580}" srcOrd="1" destOrd="0" parTransId="{046B3240-AAA3-493B-8E67-5C5C32D0798E}" sibTransId="{E778FB32-FBD4-4140-B300-5849D2B3CF42}"/>
    <dgm:cxn modelId="{1A710FF8-4BEA-4C1F-A3DB-614B0BB71104}" type="presOf" srcId="{1C16378A-EEAB-46A8-98F3-B201AD758A12}" destId="{BA4703C2-724A-4867-8F96-80A1E5620A31}" srcOrd="2" destOrd="0" presId="urn:microsoft.com/office/officeart/2005/8/layout/gear1"/>
    <dgm:cxn modelId="{5302CB3F-FED4-4397-A8B4-3400F6747707}" type="presOf" srcId="{EF6E22C5-35CD-40E5-9D67-43D00E708580}" destId="{40E15B45-4546-4000-8ED5-B8B6E0212F54}" srcOrd="0" destOrd="0" presId="urn:microsoft.com/office/officeart/2005/8/layout/gear1"/>
    <dgm:cxn modelId="{C782FDC0-ED80-412A-91DD-73C713E3BD75}" srcId="{52675393-98FE-4B15-A963-ED378BC0438C}" destId="{AEF34AB0-FAFE-4A25-8E2F-CCDEC7036DCB}" srcOrd="0" destOrd="0" parTransId="{2792B1D5-7ABA-47B9-89CA-328918B25F20}" sibTransId="{4BE7B5D1-0A63-4C00-90DD-10E7A656C75A}"/>
    <dgm:cxn modelId="{F4F2B98E-4295-4241-8CD9-E4FF64D569D1}" type="presOf" srcId="{1C16378A-EEAB-46A8-98F3-B201AD758A12}" destId="{A4846C58-27D8-4289-9BF4-B1575CE5118D}" srcOrd="0" destOrd="0" presId="urn:microsoft.com/office/officeart/2005/8/layout/gear1"/>
    <dgm:cxn modelId="{42FEB758-AA1F-4AD0-AB94-DC4FDF4D4FE3}" type="presOf" srcId="{EF6E22C5-35CD-40E5-9D67-43D00E708580}" destId="{2FFC7B1F-09B3-47F4-B40F-12A91AB34AB8}" srcOrd="1" destOrd="0" presId="urn:microsoft.com/office/officeart/2005/8/layout/gear1"/>
    <dgm:cxn modelId="{E8CC04E5-03D9-4CF0-82E5-84B014F92C2F}" type="presOf" srcId="{AEF34AB0-FAFE-4A25-8E2F-CCDEC7036DCB}" destId="{B464D0F4-9961-4FF3-90E4-4BE6AB5D43BF}" srcOrd="0" destOrd="0" presId="urn:microsoft.com/office/officeart/2005/8/layout/gear1"/>
    <dgm:cxn modelId="{C52CCA1B-6035-4BAD-8D9C-19B231185504}" type="presParOf" srcId="{CCBBC22B-1A00-4421-8C57-C355BE147D26}" destId="{B464D0F4-9961-4FF3-90E4-4BE6AB5D43BF}" srcOrd="0" destOrd="0" presId="urn:microsoft.com/office/officeart/2005/8/layout/gear1"/>
    <dgm:cxn modelId="{3BAF2C5C-0521-4A80-B72D-418624E1ACC9}" type="presParOf" srcId="{CCBBC22B-1A00-4421-8C57-C355BE147D26}" destId="{EA192DA9-C881-43C2-952B-870A357CE528}" srcOrd="1" destOrd="0" presId="urn:microsoft.com/office/officeart/2005/8/layout/gear1"/>
    <dgm:cxn modelId="{9C01F6CF-853A-4B3A-A6D2-580085A4E4ED}" type="presParOf" srcId="{CCBBC22B-1A00-4421-8C57-C355BE147D26}" destId="{67CA9640-D918-40B2-B54B-DB09D320E2AC}" srcOrd="2" destOrd="0" presId="urn:microsoft.com/office/officeart/2005/8/layout/gear1"/>
    <dgm:cxn modelId="{1BA51CA4-DBDC-4848-8E7F-71E820FD5F2F}" type="presParOf" srcId="{CCBBC22B-1A00-4421-8C57-C355BE147D26}" destId="{40E15B45-4546-4000-8ED5-B8B6E0212F54}" srcOrd="3" destOrd="0" presId="urn:microsoft.com/office/officeart/2005/8/layout/gear1"/>
    <dgm:cxn modelId="{777BE999-0C27-4590-A42E-A3E60D44A3A5}" type="presParOf" srcId="{CCBBC22B-1A00-4421-8C57-C355BE147D26}" destId="{2FFC7B1F-09B3-47F4-B40F-12A91AB34AB8}" srcOrd="4" destOrd="0" presId="urn:microsoft.com/office/officeart/2005/8/layout/gear1"/>
    <dgm:cxn modelId="{01730DAE-D166-4DB7-8C58-291B4A2D2939}" type="presParOf" srcId="{CCBBC22B-1A00-4421-8C57-C355BE147D26}" destId="{831DF135-2111-47B3-9AC4-C5323321333B}" srcOrd="5" destOrd="0" presId="urn:microsoft.com/office/officeart/2005/8/layout/gear1"/>
    <dgm:cxn modelId="{D28D9510-E403-4FEB-B18A-860D06FAF1A4}" type="presParOf" srcId="{CCBBC22B-1A00-4421-8C57-C355BE147D26}" destId="{A4846C58-27D8-4289-9BF4-B1575CE5118D}" srcOrd="6" destOrd="0" presId="urn:microsoft.com/office/officeart/2005/8/layout/gear1"/>
    <dgm:cxn modelId="{F2F73174-0B42-4086-9E0B-F917039D1D0C}" type="presParOf" srcId="{CCBBC22B-1A00-4421-8C57-C355BE147D26}" destId="{F6649117-8EA8-4815-A325-393761B584F1}" srcOrd="7" destOrd="0" presId="urn:microsoft.com/office/officeart/2005/8/layout/gear1"/>
    <dgm:cxn modelId="{8ECEEAB7-EA63-460A-8045-352CB587B821}" type="presParOf" srcId="{CCBBC22B-1A00-4421-8C57-C355BE147D26}" destId="{BA4703C2-724A-4867-8F96-80A1E5620A31}" srcOrd="8" destOrd="0" presId="urn:microsoft.com/office/officeart/2005/8/layout/gear1"/>
    <dgm:cxn modelId="{AFFCDEA3-0223-42F7-9AE8-123808527B75}" type="presParOf" srcId="{CCBBC22B-1A00-4421-8C57-C355BE147D26}" destId="{658875AE-8878-4419-9865-2C50D39C81BF}" srcOrd="9" destOrd="0" presId="urn:microsoft.com/office/officeart/2005/8/layout/gear1"/>
    <dgm:cxn modelId="{914A8344-EDE7-42CD-AFB9-7BC1723EE322}" type="presParOf" srcId="{CCBBC22B-1A00-4421-8C57-C355BE147D26}" destId="{3E2FC72E-993D-4BF8-921C-2679664914F7}" srcOrd="10" destOrd="0" presId="urn:microsoft.com/office/officeart/2005/8/layout/gear1"/>
    <dgm:cxn modelId="{546CC8A4-EA44-455E-91ED-596C4B25B8BC}" type="presParOf" srcId="{CCBBC22B-1A00-4421-8C57-C355BE147D26}" destId="{B901A797-F0CC-432F-892D-7481DFF86327}" srcOrd="11" destOrd="0" presId="urn:microsoft.com/office/officeart/2005/8/layout/gear1"/>
    <dgm:cxn modelId="{9ECF59EF-278F-4C8E-A144-D4104C79208A}" type="presParOf" srcId="{CCBBC22B-1A00-4421-8C57-C355BE147D26}" destId="{98D4769F-C754-47C0-97C5-E7C2382561B8}"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4D0F4-9961-4FF3-90E4-4BE6AB5D43BF}">
      <dsp:nvSpPr>
        <dsp:cNvPr id="0" name=""/>
        <dsp:cNvSpPr/>
      </dsp:nvSpPr>
      <dsp:spPr>
        <a:xfrm>
          <a:off x="684662" y="533547"/>
          <a:ext cx="652114" cy="652114"/>
        </a:xfrm>
        <a:prstGeom prst="gear9">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Create</a:t>
          </a:r>
          <a:endParaRPr lang="en-US" sz="600" kern="1200" dirty="0"/>
        </a:p>
      </dsp:txBody>
      <dsp:txXfrm>
        <a:off x="815766" y="686302"/>
        <a:ext cx="389906" cy="335200"/>
      </dsp:txXfrm>
    </dsp:sp>
    <dsp:sp modelId="{40E15B45-4546-4000-8ED5-B8B6E0212F54}">
      <dsp:nvSpPr>
        <dsp:cNvPr id="0" name=""/>
        <dsp:cNvSpPr/>
      </dsp:nvSpPr>
      <dsp:spPr>
        <a:xfrm>
          <a:off x="270662" y="379411"/>
          <a:ext cx="474264" cy="474264"/>
        </a:xfrm>
        <a:prstGeom prst="gear6">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Delete</a:t>
          </a:r>
          <a:endParaRPr lang="en-US" sz="600" kern="1200" dirty="0"/>
        </a:p>
      </dsp:txBody>
      <dsp:txXfrm>
        <a:off x="390059" y="499530"/>
        <a:ext cx="235470" cy="234026"/>
      </dsp:txXfrm>
    </dsp:sp>
    <dsp:sp modelId="{A4846C58-27D8-4289-9BF4-B1575CE5118D}">
      <dsp:nvSpPr>
        <dsp:cNvPr id="0" name=""/>
        <dsp:cNvSpPr/>
      </dsp:nvSpPr>
      <dsp:spPr>
        <a:xfrm rot="20700000">
          <a:off x="536299" y="52217"/>
          <a:ext cx="464682" cy="464682"/>
        </a:xfrm>
        <a:prstGeom prst="gear6">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List</a:t>
          </a:r>
          <a:endParaRPr lang="en-US" sz="600" kern="1200" dirty="0"/>
        </a:p>
      </dsp:txBody>
      <dsp:txXfrm rot="-20700000">
        <a:off x="638217" y="154136"/>
        <a:ext cx="260845" cy="260845"/>
      </dsp:txXfrm>
    </dsp:sp>
    <dsp:sp modelId="{3E2FC72E-993D-4BF8-921C-2679664914F7}">
      <dsp:nvSpPr>
        <dsp:cNvPr id="0" name=""/>
        <dsp:cNvSpPr/>
      </dsp:nvSpPr>
      <dsp:spPr>
        <a:xfrm>
          <a:off x="572464" y="449519"/>
          <a:ext cx="834706" cy="834706"/>
        </a:xfrm>
        <a:prstGeom prst="circularArrow">
          <a:avLst>
            <a:gd name="adj1" fmla="val 4687"/>
            <a:gd name="adj2" fmla="val 299029"/>
            <a:gd name="adj3" fmla="val 2328676"/>
            <a:gd name="adj4" fmla="val 16350272"/>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01A797-F0CC-432F-892D-7481DFF86327}">
      <dsp:nvSpPr>
        <dsp:cNvPr id="0" name=""/>
        <dsp:cNvSpPr/>
      </dsp:nvSpPr>
      <dsp:spPr>
        <a:xfrm>
          <a:off x="186671" y="287386"/>
          <a:ext cx="606466" cy="606466"/>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D4769F-C754-47C0-97C5-E7C2382561B8}">
      <dsp:nvSpPr>
        <dsp:cNvPr id="0" name=""/>
        <dsp:cNvSpPr/>
      </dsp:nvSpPr>
      <dsp:spPr>
        <a:xfrm>
          <a:off x="428813" y="-36653"/>
          <a:ext cx="653892" cy="65389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2/22/2016 8:28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2/22/2016 8:28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s.wikipedia.org/wiki/Interfaz_de_programaci%C3%B3n_de_aplicaciones"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s.wikipedia.org/wiki/Docker_(software)#cite_note-Linux-8" TargetMode="External"/><Relationship Id="rId4" Type="http://schemas.openxmlformats.org/officeDocument/2006/relationships/hyperlink" Target="https://es.wikipedia.org/wiki/N%C3%BAcleo_Linu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Antes de empezar a hablar</a:t>
            </a:r>
            <a:r>
              <a:rPr lang="es-ES" baseline="0" dirty="0" smtClean="0"/>
              <a:t> de </a:t>
            </a:r>
            <a:r>
              <a:rPr lang="es-ES" baseline="0" dirty="0" err="1" smtClean="0"/>
              <a:t>Docker</a:t>
            </a:r>
            <a:r>
              <a:rPr lang="es-ES" baseline="0" dirty="0" smtClean="0"/>
              <a:t>, vamos a ver el motivo por el que existe </a:t>
            </a:r>
            <a:r>
              <a:rPr lang="es-ES" baseline="0" dirty="0" err="1" smtClean="0"/>
              <a:t>Docker</a:t>
            </a:r>
            <a:r>
              <a:rPr lang="es-ES" baseline="0" dirty="0" smtClean="0"/>
              <a:t>. </a:t>
            </a:r>
            <a:r>
              <a:rPr lang="es-ES" dirty="0" smtClean="0"/>
              <a:t>Hoy en día</a:t>
            </a:r>
            <a:r>
              <a:rPr lang="es-ES" baseline="0" dirty="0" smtClean="0"/>
              <a:t> las empresas tienes muchos problemas durante el ciclo de vida de la aplicación. El motivo hay ocasiones en que la aplicación tiene una dependencia del sistema operativo o de alguna aplicación que solo funciona en dicho entorno. Seguro que os suenan muchos casos no? Esto no es algo nuevo en la informática, todavía existen aplicaciones en sistemas muy importantes que están implementadas en un lenguaje que hace mucho tiempo que no se evolucionan como pueda ser Cobol o incluso Visual Basic 5 (si yo he empecé programado en VB5 y en esa empresa todavía están vigentes estas app, y es más  seguramente aun están desarrollando en VB5).</a:t>
            </a:r>
          </a:p>
          <a:p>
            <a:r>
              <a:rPr lang="es-ES" baseline="0" dirty="0" smtClean="0"/>
              <a:t>Pero no hace falta que miremos aplicaciones antiguas, sino que inclusive  en aplicaciones  nuevas  a la hora de coincidir con otras aplicaciones se producen solapamiento de </a:t>
            </a:r>
            <a:r>
              <a:rPr lang="es-ES" baseline="0" dirty="0" err="1" smtClean="0"/>
              <a:t>dll</a:t>
            </a:r>
            <a:r>
              <a:rPr lang="es-ES" baseline="0" dirty="0" smtClean="0"/>
              <a:t>. Que levente la mano quien a puesto en producción y no se le ha roto el despliegue porque la versión </a:t>
            </a:r>
            <a:r>
              <a:rPr lang="es-ES" baseline="0" dirty="0" err="1" smtClean="0"/>
              <a:t>NewtonSoft</a:t>
            </a:r>
            <a:r>
              <a:rPr lang="es-ES" baseline="0" dirty="0" smtClean="0"/>
              <a:t> no es la que tenia??? A mi me ha pasado. Hoy en día en la que las empresas más adquieren software desarrollado a medida a empresas externar, por muy buen proceso de gobernanza que tenga es muy difícil por no decir imposible que se lleve a cabo el inventario de cuales son las dependencias de los servidores.  Para solucionar esto al final lo que hacen es levantar cada desarrollo en una nueva maquina con lo cual podéis imaginaros lo caro que sale no?</a:t>
            </a:r>
          </a:p>
          <a:p>
            <a:r>
              <a:rPr lang="es-ES" baseline="0" dirty="0" smtClean="0"/>
              <a:t>El resultado de todo esto que hay que hay empresas con mucha deuda tecnológica, con problemas de seguridad en sus </a:t>
            </a:r>
            <a:r>
              <a:rPr lang="es-ES" baseline="0" dirty="0" smtClean="0"/>
              <a:t>sistemas </a:t>
            </a:r>
            <a:r>
              <a:rPr lang="es-ES" baseline="0" dirty="0" smtClean="0"/>
              <a:t>porque no pueden actualizar, usuarios descontentos y sobre todo en muchos casos puede que ocasionen bastantes perdidas en el propio negocio. </a:t>
            </a:r>
          </a:p>
          <a:p>
            <a:r>
              <a:rPr lang="es-ES" baseline="0" dirty="0" smtClean="0"/>
              <a:t>Con el objetivo de paliar </a:t>
            </a:r>
            <a:r>
              <a:rPr lang="es-ES" baseline="0" dirty="0" smtClean="0"/>
              <a:t>esa deuda nace </a:t>
            </a:r>
            <a:r>
              <a:rPr lang="es-ES" baseline="0" dirty="0" err="1" smtClean="0"/>
              <a:t>Docker</a:t>
            </a:r>
            <a:r>
              <a:rPr lang="es-ES" baseline="0" dirty="0" smtClean="0"/>
              <a:t>.</a:t>
            </a:r>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2/22/2016 8:30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2827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900" b="1" i="0" kern="1200" dirty="0" smtClean="0">
                <a:solidFill>
                  <a:schemeClr val="tx1"/>
                </a:solidFill>
                <a:effectLst/>
                <a:latin typeface="Segoe UI Light" pitchFamily="34" charset="0"/>
                <a:ea typeface="+mn-ea"/>
                <a:cs typeface="+mn-cs"/>
              </a:rPr>
              <a:t>Combinar los servicios como nos interesen</a:t>
            </a:r>
            <a:r>
              <a:rPr lang="es-ES" sz="900" b="0" i="0" kern="1200" dirty="0" smtClean="0">
                <a:solidFill>
                  <a:schemeClr val="tx1"/>
                </a:solidFill>
                <a:effectLst/>
                <a:latin typeface="Segoe UI Light" pitchFamily="34" charset="0"/>
                <a:ea typeface="+mn-ea"/>
                <a:cs typeface="+mn-cs"/>
              </a:rPr>
              <a:t>. Incluso, reutilizarlos para distintos uso dentro de la empresa. Como piezas de </a:t>
            </a:r>
            <a:r>
              <a:rPr lang="es-ES" sz="900" b="0" i="0" kern="1200" dirty="0" err="1" smtClean="0">
                <a:solidFill>
                  <a:schemeClr val="tx1"/>
                </a:solidFill>
                <a:effectLst/>
                <a:latin typeface="Segoe UI Light" pitchFamily="34" charset="0"/>
                <a:ea typeface="+mn-ea"/>
                <a:cs typeface="+mn-cs"/>
              </a:rPr>
              <a:t>puzzle</a:t>
            </a:r>
            <a:r>
              <a:rPr lang="es-ES" sz="900" b="0" i="0" kern="1200" dirty="0" smtClean="0">
                <a:solidFill>
                  <a:schemeClr val="tx1"/>
                </a:solidFill>
                <a:effectLst/>
                <a:latin typeface="Segoe UI Light" pitchFamily="34" charset="0"/>
                <a:ea typeface="+mn-ea"/>
                <a:cs typeface="+mn-cs"/>
              </a:rPr>
              <a:t> podemos crear aplicaciones que usen una misma lógica de negocio sin estar cautiva en una aplicación monolítica.</a:t>
            </a:r>
          </a:p>
          <a:p>
            <a:r>
              <a:rPr lang="es-ES" sz="900" b="1" i="0" kern="1200" dirty="0" smtClean="0">
                <a:solidFill>
                  <a:schemeClr val="tx1"/>
                </a:solidFill>
                <a:effectLst/>
                <a:latin typeface="Segoe UI Light" pitchFamily="34" charset="0"/>
                <a:ea typeface="+mn-ea"/>
                <a:cs typeface="+mn-cs"/>
              </a:rPr>
              <a:t>Escalar a nivel de </a:t>
            </a:r>
            <a:r>
              <a:rPr lang="es-ES" sz="900" b="1" i="0" kern="1200" dirty="0" err="1" smtClean="0">
                <a:solidFill>
                  <a:schemeClr val="tx1"/>
                </a:solidFill>
                <a:effectLst/>
                <a:latin typeface="Segoe UI Light" pitchFamily="34" charset="0"/>
                <a:ea typeface="+mn-ea"/>
                <a:cs typeface="+mn-cs"/>
              </a:rPr>
              <a:t>microservicios</a:t>
            </a:r>
            <a:r>
              <a:rPr lang="es-ES" sz="900" b="0" i="0" kern="1200" dirty="0" smtClean="0">
                <a:solidFill>
                  <a:schemeClr val="tx1"/>
                </a:solidFill>
                <a:effectLst/>
                <a:latin typeface="Segoe UI Light" pitchFamily="34" charset="0"/>
                <a:ea typeface="+mn-ea"/>
                <a:cs typeface="+mn-cs"/>
              </a:rPr>
              <a:t>. Cada uno de ellos expone una funcionalidad, así podemos distribuirlo según nuestras necesidad pensando en la demanda y el balanceo de carga de cada aplicación. Esto contrapone la idea poco eficiente de replicar aplicaciones enteras cargadas de funcionalidad por unas pocas que represente la mayor carga.</a:t>
            </a:r>
          </a:p>
          <a:p>
            <a:r>
              <a:rPr lang="es-ES" sz="900" b="1" i="0" kern="1200" dirty="0" smtClean="0">
                <a:solidFill>
                  <a:schemeClr val="tx1"/>
                </a:solidFill>
                <a:effectLst/>
                <a:latin typeface="Segoe UI Light" pitchFamily="34" charset="0"/>
                <a:ea typeface="+mn-ea"/>
                <a:cs typeface="+mn-cs"/>
              </a:rPr>
              <a:t>Simplificamos el mantenimiento</a:t>
            </a:r>
            <a:r>
              <a:rPr lang="es-ES" sz="900" b="0" i="0" kern="1200" dirty="0" smtClean="0">
                <a:solidFill>
                  <a:schemeClr val="tx1"/>
                </a:solidFill>
                <a:effectLst/>
                <a:latin typeface="Segoe UI Light" pitchFamily="34" charset="0"/>
                <a:ea typeface="+mn-ea"/>
                <a:cs typeface="+mn-cs"/>
              </a:rPr>
              <a:t>. Cumplen a la perfección el principio SOLID. Podemos desechar componentes que no reutilizando o extenderlos en otros para engancharlo en nuestra aplicación. Es más fácil tirar algo que no usemos a la basura que mantenerlo como código </a:t>
            </a:r>
            <a:r>
              <a:rPr lang="es-ES" sz="900" b="0" i="0" kern="1200" dirty="0" err="1" smtClean="0">
                <a:solidFill>
                  <a:schemeClr val="tx1"/>
                </a:solidFill>
                <a:effectLst/>
                <a:latin typeface="Segoe UI Light" pitchFamily="34" charset="0"/>
                <a:ea typeface="+mn-ea"/>
                <a:cs typeface="+mn-cs"/>
              </a:rPr>
              <a:t>legacy</a:t>
            </a:r>
            <a:r>
              <a:rPr lang="es-ES" sz="900" b="0" i="0" kern="1200" dirty="0" smtClean="0">
                <a:solidFill>
                  <a:schemeClr val="tx1"/>
                </a:solidFill>
                <a:effectLst/>
                <a:latin typeface="Segoe UI Light" pitchFamily="34" charset="0"/>
                <a:ea typeface="+mn-ea"/>
                <a:cs typeface="+mn-cs"/>
              </a:rPr>
              <a:t> dentro de una aplicación monolítica.</a:t>
            </a:r>
          </a:p>
          <a:p>
            <a:r>
              <a:rPr lang="es-ES" sz="900" b="1" i="0" kern="1200" dirty="0" smtClean="0">
                <a:solidFill>
                  <a:schemeClr val="tx1"/>
                </a:solidFill>
                <a:effectLst/>
                <a:latin typeface="Segoe UI Light" pitchFamily="34" charset="0"/>
                <a:ea typeface="+mn-ea"/>
                <a:cs typeface="+mn-cs"/>
              </a:rPr>
              <a:t>Su fallo no arrastra a todo el sistema</a:t>
            </a:r>
            <a:r>
              <a:rPr lang="es-ES" sz="900" b="0" i="0" kern="1200" dirty="0" smtClean="0">
                <a:solidFill>
                  <a:schemeClr val="tx1"/>
                </a:solidFill>
                <a:effectLst/>
                <a:latin typeface="Segoe UI Light" pitchFamily="34" charset="0"/>
                <a:ea typeface="+mn-ea"/>
                <a:cs typeface="+mn-cs"/>
              </a:rPr>
              <a:t>. Si un componente no funciona correctamente no afecta al resto. Se puede aislar y manejar el error, desplegando por separado.</a:t>
            </a:r>
          </a:p>
          <a:p>
            <a:r>
              <a:rPr lang="es-ES" sz="900" b="1" i="0" kern="1200" dirty="0" smtClean="0">
                <a:solidFill>
                  <a:schemeClr val="tx1"/>
                </a:solidFill>
                <a:effectLst/>
                <a:latin typeface="Segoe UI Light" pitchFamily="34" charset="0"/>
                <a:ea typeface="+mn-ea"/>
                <a:cs typeface="+mn-cs"/>
              </a:rPr>
              <a:t>El despliegue puede ser progresivo sin parar todo de golpe</a:t>
            </a:r>
            <a:r>
              <a:rPr lang="es-ES" sz="900" b="0" i="0" kern="1200" dirty="0" smtClean="0">
                <a:solidFill>
                  <a:schemeClr val="tx1"/>
                </a:solidFill>
                <a:effectLst/>
                <a:latin typeface="Segoe UI Light" pitchFamily="34" charset="0"/>
                <a:ea typeface="+mn-ea"/>
                <a:cs typeface="+mn-cs"/>
              </a:rPr>
              <a:t>. Empezamos a ver más luz a la integración continua alcanzando mayores cifras de disponibilidad. Aunque recuerda que esto implica que ya no tienes un único contenedor, sino que hay que estar pendiente de </a:t>
            </a:r>
            <a:r>
              <a:rPr lang="es-ES" sz="900" b="0" i="1" kern="1200" dirty="0" smtClean="0">
                <a:solidFill>
                  <a:schemeClr val="tx1"/>
                </a:solidFill>
                <a:effectLst/>
                <a:latin typeface="Segoe UI Light" pitchFamily="34" charset="0"/>
                <a:ea typeface="+mn-ea"/>
                <a:cs typeface="+mn-cs"/>
              </a:rPr>
              <a:t>n</a:t>
            </a:r>
            <a:r>
              <a:rPr lang="es-ES" sz="900" b="0" i="0" kern="1200" dirty="0" smtClean="0">
                <a:solidFill>
                  <a:schemeClr val="tx1"/>
                </a:solidFill>
                <a:effectLst/>
                <a:latin typeface="Segoe UI Light" pitchFamily="34" charset="0"/>
                <a:ea typeface="+mn-ea"/>
                <a:cs typeface="+mn-cs"/>
              </a:rPr>
              <a:t> contenedores de aplicaciones.</a:t>
            </a:r>
          </a:p>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2/22/2016 8:30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887911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263" name="Shape 2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21945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294" name="Shape 2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6197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900" b="0" i="0" kern="1200" dirty="0" smtClean="0">
                <a:solidFill>
                  <a:schemeClr val="tx1"/>
                </a:solidFill>
                <a:effectLst/>
                <a:latin typeface="Segoe UI Light" pitchFamily="34" charset="0"/>
                <a:ea typeface="+mn-ea"/>
                <a:cs typeface="+mn-cs"/>
              </a:rPr>
              <a:t>Salomón </a:t>
            </a:r>
            <a:r>
              <a:rPr lang="es-ES" sz="900" b="0" i="0" kern="1200" dirty="0" err="1" smtClean="0">
                <a:solidFill>
                  <a:schemeClr val="tx1"/>
                </a:solidFill>
                <a:effectLst/>
                <a:latin typeface="Segoe UI Light" pitchFamily="34" charset="0"/>
                <a:ea typeface="+mn-ea"/>
                <a:cs typeface="+mn-cs"/>
              </a:rPr>
              <a:t>Hykes</a:t>
            </a:r>
            <a:r>
              <a:rPr lang="es-ES" sz="900" b="0" i="0" kern="1200" dirty="0" smtClean="0">
                <a:solidFill>
                  <a:schemeClr val="tx1"/>
                </a:solidFill>
                <a:effectLst/>
                <a:latin typeface="Segoe UI Light" pitchFamily="34" charset="0"/>
                <a:ea typeface="+mn-ea"/>
                <a:cs typeface="+mn-cs"/>
              </a:rPr>
              <a:t> comenzó </a:t>
            </a:r>
            <a:r>
              <a:rPr lang="es-ES" sz="900" b="0" i="0" kern="1200" dirty="0" err="1" smtClean="0">
                <a:solidFill>
                  <a:schemeClr val="tx1"/>
                </a:solidFill>
                <a:effectLst/>
                <a:latin typeface="Segoe UI Light" pitchFamily="34" charset="0"/>
                <a:ea typeface="+mn-ea"/>
                <a:cs typeface="+mn-cs"/>
              </a:rPr>
              <a:t>Docker</a:t>
            </a:r>
            <a:r>
              <a:rPr lang="es-ES" sz="900" b="0" i="0" kern="1200" dirty="0" smtClean="0">
                <a:solidFill>
                  <a:schemeClr val="tx1"/>
                </a:solidFill>
                <a:effectLst/>
                <a:latin typeface="Segoe UI Light" pitchFamily="34" charset="0"/>
                <a:ea typeface="+mn-ea"/>
                <a:cs typeface="+mn-cs"/>
              </a:rPr>
              <a:t> como un proyecto interno dentro </a:t>
            </a:r>
            <a:r>
              <a:rPr lang="es-ES" sz="900" b="0" i="0" kern="1200" dirty="0" err="1" smtClean="0">
                <a:solidFill>
                  <a:schemeClr val="tx1"/>
                </a:solidFill>
                <a:effectLst/>
                <a:latin typeface="Segoe UI Light" pitchFamily="34" charset="0"/>
                <a:ea typeface="+mn-ea"/>
                <a:cs typeface="+mn-cs"/>
              </a:rPr>
              <a:t>dotCloud</a:t>
            </a:r>
            <a:r>
              <a:rPr lang="es-ES" sz="900" b="0" i="0" kern="1200" dirty="0" smtClean="0">
                <a:solidFill>
                  <a:schemeClr val="tx1"/>
                </a:solidFill>
                <a:effectLst/>
                <a:latin typeface="Segoe UI Light" pitchFamily="34" charset="0"/>
                <a:ea typeface="+mn-ea"/>
                <a:cs typeface="+mn-cs"/>
              </a:rPr>
              <a:t>, empresa enfocado a una plataforma como un servicio (</a:t>
            </a:r>
            <a:r>
              <a:rPr lang="es-ES" sz="900" b="0" i="0" kern="1200" dirty="0" err="1" smtClean="0">
                <a:solidFill>
                  <a:schemeClr val="tx1"/>
                </a:solidFill>
                <a:effectLst/>
                <a:latin typeface="Segoe UI Light" pitchFamily="34" charset="0"/>
                <a:ea typeface="+mn-ea"/>
                <a:cs typeface="+mn-cs"/>
              </a:rPr>
              <a:t>PaaS</a:t>
            </a:r>
            <a:r>
              <a:rPr lang="es-ES" sz="900" b="0" i="0" kern="1200" dirty="0" smtClean="0">
                <a:solidFill>
                  <a:schemeClr val="tx1"/>
                </a:solidFill>
                <a:effectLst/>
                <a:latin typeface="Segoe UI Light" pitchFamily="34" charset="0"/>
                <a:ea typeface="+mn-ea"/>
                <a:cs typeface="+mn-cs"/>
              </a:rPr>
              <a:t>),</a:t>
            </a:r>
            <a:r>
              <a:rPr lang="es-ES" sz="900" b="0" i="0" kern="1200" baseline="0" dirty="0" smtClean="0">
                <a:solidFill>
                  <a:schemeClr val="tx1"/>
                </a:solidFill>
                <a:effectLst/>
                <a:latin typeface="Segoe UI Light" pitchFamily="34" charset="0"/>
                <a:ea typeface="+mn-ea"/>
                <a:cs typeface="+mn-cs"/>
              </a:rPr>
              <a:t> En marzo de  2013 lo liberaron como código abierto  </a:t>
            </a:r>
            <a:r>
              <a:rPr lang="es-ES" sz="900" b="0" i="0" kern="1200" baseline="0" dirty="0" err="1" smtClean="0">
                <a:solidFill>
                  <a:schemeClr val="tx1"/>
                </a:solidFill>
                <a:effectLst/>
                <a:latin typeface="Segoe UI Light" pitchFamily="34" charset="0"/>
                <a:ea typeface="+mn-ea"/>
                <a:cs typeface="+mn-cs"/>
              </a:rPr>
              <a:t>Docker</a:t>
            </a:r>
            <a:r>
              <a:rPr lang="es-ES" sz="900" b="0" i="0" kern="1200" baseline="0" dirty="0" smtClean="0">
                <a:solidFill>
                  <a:schemeClr val="tx1"/>
                </a:solidFill>
                <a:effectLst/>
                <a:latin typeface="Segoe UI Light" pitchFamily="34" charset="0"/>
                <a:ea typeface="+mn-ea"/>
                <a:cs typeface="+mn-cs"/>
              </a:rPr>
              <a:t> utiliza una librería propia escrita en GO. </a:t>
            </a:r>
            <a:r>
              <a:rPr lang="es-ES" sz="900" b="0" i="0" kern="1200" dirty="0" smtClean="0">
                <a:solidFill>
                  <a:schemeClr val="tx1"/>
                </a:solidFill>
                <a:effectLst/>
                <a:latin typeface="Segoe UI Light" pitchFamily="34" charset="0"/>
                <a:ea typeface="+mn-ea"/>
                <a:cs typeface="+mn-cs"/>
              </a:rPr>
              <a:t> Con ella se busca estandarizar la definición de contenedor y asegurar la compatibilidad de estos entre las distintas distribuciones de Linux</a:t>
            </a:r>
            <a:r>
              <a:rPr lang="es-ES" sz="900" b="0" i="0" kern="1200" baseline="0" dirty="0" smtClean="0">
                <a:solidFill>
                  <a:schemeClr val="tx1"/>
                </a:solidFill>
                <a:effectLst/>
                <a:latin typeface="Segoe UI Light" pitchFamily="34" charset="0"/>
                <a:ea typeface="+mn-ea"/>
                <a:cs typeface="+mn-cs"/>
              </a:rPr>
              <a:t> y Windows.</a:t>
            </a:r>
            <a:endParaRPr lang="es-ES" sz="900" b="0" i="0" kern="1200" dirty="0" smtClean="0">
              <a:solidFill>
                <a:schemeClr val="tx1"/>
              </a:solidFill>
              <a:effectLst/>
              <a:latin typeface="Segoe UI Light" pitchFamily="34" charset="0"/>
              <a:ea typeface="+mn-ea"/>
              <a:cs typeface="+mn-cs"/>
            </a:endParaRPr>
          </a:p>
          <a:p>
            <a:r>
              <a:rPr lang="es-ES" sz="900" b="0" i="0" kern="1200" dirty="0" err="1" smtClean="0">
                <a:solidFill>
                  <a:schemeClr val="tx1"/>
                </a:solidFill>
                <a:effectLst/>
                <a:latin typeface="Segoe UI Light" pitchFamily="34" charset="0"/>
                <a:ea typeface="+mn-ea"/>
                <a:cs typeface="+mn-cs"/>
              </a:rPr>
              <a:t>Docker</a:t>
            </a:r>
            <a:r>
              <a:rPr lang="es-ES" sz="900" b="0" i="0" kern="1200" dirty="0" smtClean="0">
                <a:solidFill>
                  <a:schemeClr val="tx1"/>
                </a:solidFill>
                <a:effectLst/>
                <a:latin typeface="Segoe UI Light" pitchFamily="34" charset="0"/>
                <a:ea typeface="+mn-ea"/>
                <a:cs typeface="+mn-cs"/>
              </a:rPr>
              <a:t> implementa una </a:t>
            </a:r>
            <a:r>
              <a:rPr lang="es-ES" sz="900" b="0" i="0" u="none" strike="noStrike" kern="1200" dirty="0" smtClean="0">
                <a:solidFill>
                  <a:schemeClr val="tx1"/>
                </a:solidFill>
                <a:effectLst/>
                <a:latin typeface="Segoe UI Light" pitchFamily="34" charset="0"/>
                <a:ea typeface="+mn-ea"/>
                <a:cs typeface="+mn-cs"/>
                <a:hlinkClick r:id="rId3" tooltip="Interfaz de programación de aplicaciones"/>
              </a:rPr>
              <a:t>API</a:t>
            </a:r>
            <a:r>
              <a:rPr lang="es-ES" sz="900" b="0" i="0" kern="1200" dirty="0" smtClean="0">
                <a:solidFill>
                  <a:schemeClr val="tx1"/>
                </a:solidFill>
                <a:effectLst/>
                <a:latin typeface="Segoe UI Light" pitchFamily="34" charset="0"/>
                <a:ea typeface="+mn-ea"/>
                <a:cs typeface="+mn-cs"/>
              </a:rPr>
              <a:t> de alto nivel para proporcionar contenedores livianos que ejecutan procesos de manera aislad.</a:t>
            </a:r>
          </a:p>
          <a:p>
            <a:r>
              <a:rPr lang="es-ES" sz="900" b="0" i="0" kern="1200" dirty="0" smtClean="0">
                <a:solidFill>
                  <a:schemeClr val="tx1"/>
                </a:solidFill>
                <a:effectLst/>
                <a:latin typeface="Segoe UI Light" pitchFamily="34" charset="0"/>
                <a:ea typeface="+mn-ea"/>
                <a:cs typeface="+mn-cs"/>
              </a:rPr>
              <a:t>Construido sobre las facilidades proporcionadas por el </a:t>
            </a:r>
            <a:r>
              <a:rPr lang="es-ES" sz="900" b="0" i="0" u="none" strike="noStrike" kern="1200" dirty="0" err="1" smtClean="0">
                <a:solidFill>
                  <a:schemeClr val="tx1"/>
                </a:solidFill>
                <a:effectLst/>
                <a:latin typeface="Segoe UI Light" pitchFamily="34" charset="0"/>
                <a:ea typeface="+mn-ea"/>
                <a:cs typeface="+mn-cs"/>
                <a:hlinkClick r:id="rId4" tooltip="Núcleo Linux"/>
              </a:rPr>
              <a:t>kernel</a:t>
            </a:r>
            <a:r>
              <a:rPr lang="es-ES" sz="900" b="0" i="0" u="none" strike="noStrike" kern="1200" dirty="0" smtClean="0">
                <a:solidFill>
                  <a:schemeClr val="tx1"/>
                </a:solidFill>
                <a:effectLst/>
                <a:latin typeface="Segoe UI Light" pitchFamily="34" charset="0"/>
                <a:ea typeface="+mn-ea"/>
                <a:cs typeface="+mn-cs"/>
                <a:hlinkClick r:id="rId4" tooltip="Núcleo Linux"/>
              </a:rPr>
              <a:t> de Linux</a:t>
            </a:r>
            <a:r>
              <a:rPr lang="es-ES" sz="900" b="0" i="0" kern="1200" dirty="0" smtClean="0">
                <a:solidFill>
                  <a:schemeClr val="tx1"/>
                </a:solidFill>
                <a:effectLst/>
                <a:latin typeface="Segoe UI Light" pitchFamily="34" charset="0"/>
                <a:ea typeface="+mn-ea"/>
                <a:cs typeface="+mn-cs"/>
              </a:rPr>
              <a:t> (principalmente </a:t>
            </a:r>
            <a:r>
              <a:rPr lang="es-ES" sz="900" b="0" i="0" kern="1200" dirty="0" err="1" smtClean="0">
                <a:solidFill>
                  <a:schemeClr val="tx1"/>
                </a:solidFill>
                <a:effectLst/>
                <a:latin typeface="Segoe UI Light" pitchFamily="34" charset="0"/>
                <a:ea typeface="+mn-ea"/>
                <a:cs typeface="+mn-cs"/>
              </a:rPr>
              <a:t>cgroups</a:t>
            </a:r>
            <a:r>
              <a:rPr lang="es-ES" sz="900" b="0" i="0" kern="1200" dirty="0" smtClean="0">
                <a:solidFill>
                  <a:schemeClr val="tx1"/>
                </a:solidFill>
                <a:effectLst/>
                <a:latin typeface="Segoe UI Light" pitchFamily="34" charset="0"/>
                <a:ea typeface="+mn-ea"/>
                <a:cs typeface="+mn-cs"/>
              </a:rPr>
              <a:t> y </a:t>
            </a:r>
            <a:r>
              <a:rPr lang="es-ES" sz="900" b="0" i="0" kern="1200" dirty="0" err="1" smtClean="0">
                <a:solidFill>
                  <a:schemeClr val="tx1"/>
                </a:solidFill>
                <a:effectLst/>
                <a:latin typeface="Segoe UI Light" pitchFamily="34" charset="0"/>
                <a:ea typeface="+mn-ea"/>
                <a:cs typeface="+mn-cs"/>
              </a:rPr>
              <a:t>namespaces</a:t>
            </a:r>
            <a:r>
              <a:rPr lang="es-ES" sz="900" b="0" i="0" kern="1200" dirty="0" smtClean="0">
                <a:solidFill>
                  <a:schemeClr val="tx1"/>
                </a:solidFill>
                <a:effectLst/>
                <a:latin typeface="Segoe UI Light" pitchFamily="34" charset="0"/>
                <a:ea typeface="+mn-ea"/>
                <a:cs typeface="+mn-cs"/>
              </a:rPr>
              <a:t>), un contenedor </a:t>
            </a:r>
            <a:r>
              <a:rPr lang="es-ES" sz="900" b="0" i="0" kern="1200" dirty="0" err="1" smtClean="0">
                <a:solidFill>
                  <a:schemeClr val="tx1"/>
                </a:solidFill>
                <a:effectLst/>
                <a:latin typeface="Segoe UI Light" pitchFamily="34" charset="0"/>
                <a:ea typeface="+mn-ea"/>
                <a:cs typeface="+mn-cs"/>
              </a:rPr>
              <a:t>Docker</a:t>
            </a:r>
            <a:r>
              <a:rPr lang="es-ES" sz="900" b="0" i="0" kern="1200" dirty="0" smtClean="0">
                <a:solidFill>
                  <a:schemeClr val="tx1"/>
                </a:solidFill>
                <a:effectLst/>
                <a:latin typeface="Segoe UI Light" pitchFamily="34" charset="0"/>
                <a:ea typeface="+mn-ea"/>
                <a:cs typeface="+mn-cs"/>
              </a:rPr>
              <a:t>, a diferencia de una máquina virtual, no requiere incluir un sistema operativo independiente.</a:t>
            </a:r>
            <a:r>
              <a:rPr lang="es-ES" sz="900" b="0" i="0" u="none" strike="noStrike" kern="1200" baseline="30000" dirty="0" smtClean="0">
                <a:solidFill>
                  <a:schemeClr val="tx1"/>
                </a:solidFill>
                <a:effectLst/>
                <a:latin typeface="Segoe UI Light" pitchFamily="34" charset="0"/>
                <a:ea typeface="+mn-ea"/>
                <a:cs typeface="+mn-cs"/>
                <a:hlinkClick r:id="rId5"/>
              </a:rPr>
              <a:t>8</a:t>
            </a:r>
            <a:r>
              <a:rPr lang="es-ES" sz="900" b="0" i="0" kern="1200" dirty="0" smtClean="0">
                <a:solidFill>
                  <a:schemeClr val="tx1"/>
                </a:solidFill>
                <a:effectLst/>
                <a:latin typeface="Segoe UI Light" pitchFamily="34" charset="0"/>
                <a:ea typeface="+mn-ea"/>
                <a:cs typeface="+mn-cs"/>
              </a:rPr>
              <a:t> En su lugar, se basa en las funcionalidades del </a:t>
            </a:r>
            <a:r>
              <a:rPr lang="es-ES" sz="900" b="0" i="0" kern="1200" dirty="0" err="1" smtClean="0">
                <a:solidFill>
                  <a:schemeClr val="tx1"/>
                </a:solidFill>
                <a:effectLst/>
                <a:latin typeface="Segoe UI Light" pitchFamily="34" charset="0"/>
                <a:ea typeface="+mn-ea"/>
                <a:cs typeface="+mn-cs"/>
              </a:rPr>
              <a:t>kernel</a:t>
            </a:r>
            <a:r>
              <a:rPr lang="es-ES" sz="900" b="0" i="0" kern="1200" dirty="0" smtClean="0">
                <a:solidFill>
                  <a:schemeClr val="tx1"/>
                </a:solidFill>
                <a:effectLst/>
                <a:latin typeface="Segoe UI Light" pitchFamily="34" charset="0"/>
                <a:ea typeface="+mn-ea"/>
                <a:cs typeface="+mn-cs"/>
              </a:rPr>
              <a:t> y utiliza el aislamiento de recursos (CPU, la memoria, el bloque E / S, red, etc.) y </a:t>
            </a:r>
            <a:r>
              <a:rPr lang="es-ES" sz="900" b="0" i="0" kern="1200" dirty="0" err="1" smtClean="0">
                <a:solidFill>
                  <a:schemeClr val="tx1"/>
                </a:solidFill>
                <a:effectLst/>
                <a:latin typeface="Segoe UI Light" pitchFamily="34" charset="0"/>
                <a:ea typeface="+mn-ea"/>
                <a:cs typeface="+mn-cs"/>
              </a:rPr>
              <a:t>namespaces</a:t>
            </a:r>
            <a:r>
              <a:rPr lang="es-ES" sz="900" b="0" i="0" kern="1200" dirty="0" smtClean="0">
                <a:solidFill>
                  <a:schemeClr val="tx1"/>
                </a:solidFill>
                <a:effectLst/>
                <a:latin typeface="Segoe UI Light" pitchFamily="34" charset="0"/>
                <a:ea typeface="+mn-ea"/>
                <a:cs typeface="+mn-cs"/>
              </a:rPr>
              <a:t> separados para aislar de vista la aplicación del sistema operativo</a:t>
            </a:r>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2/22/2016 8:30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31217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900" b="0" i="0" kern="1200" dirty="0" smtClean="0">
                <a:solidFill>
                  <a:schemeClr val="tx1"/>
                </a:solidFill>
                <a:effectLst/>
                <a:latin typeface="Segoe UI Light" pitchFamily="34" charset="0"/>
                <a:ea typeface="+mn-ea"/>
                <a:cs typeface="+mn-cs"/>
              </a:rPr>
              <a:t>Un contenedor es </a:t>
            </a:r>
            <a:r>
              <a:rPr lang="es-ES" sz="900" b="0" i="1" kern="1200" dirty="0" smtClean="0">
                <a:solidFill>
                  <a:schemeClr val="tx1"/>
                </a:solidFill>
                <a:effectLst/>
                <a:latin typeface="Segoe UI Light" pitchFamily="34" charset="0"/>
                <a:ea typeface="+mn-ea"/>
                <a:cs typeface="+mn-cs"/>
              </a:rPr>
              <a:t>simplemente</a:t>
            </a:r>
            <a:r>
              <a:rPr lang="es-ES" sz="900" b="0" i="0" kern="1200" dirty="0" smtClean="0">
                <a:solidFill>
                  <a:schemeClr val="tx1"/>
                </a:solidFill>
                <a:effectLst/>
                <a:latin typeface="Segoe UI Light" pitchFamily="34" charset="0"/>
                <a:ea typeface="+mn-ea"/>
                <a:cs typeface="+mn-cs"/>
              </a:rPr>
              <a:t> un proceso para el sistema operativo que, internamente, contiene la aplicación que queremos ejecutar y todas sus dependencias. La aplicación contenida solamente tiene visibilidad sobre el sistema de ficheros virtual del contenedor y utiliza indirectamente el </a:t>
            </a:r>
            <a:r>
              <a:rPr lang="es-ES" sz="900" b="0" i="1" kern="1200" dirty="0" err="1" smtClean="0">
                <a:solidFill>
                  <a:schemeClr val="tx1"/>
                </a:solidFill>
                <a:effectLst/>
                <a:latin typeface="Segoe UI Light" pitchFamily="34" charset="0"/>
                <a:ea typeface="+mn-ea"/>
                <a:cs typeface="+mn-cs"/>
              </a:rPr>
              <a:t>kernel</a:t>
            </a:r>
            <a:r>
              <a:rPr lang="es-ES" sz="900" b="0" i="0" kern="1200" dirty="0" smtClean="0">
                <a:solidFill>
                  <a:schemeClr val="tx1"/>
                </a:solidFill>
                <a:effectLst/>
                <a:latin typeface="Segoe UI Light" pitchFamily="34" charset="0"/>
                <a:ea typeface="+mn-ea"/>
                <a:cs typeface="+mn-cs"/>
              </a:rPr>
              <a:t> del sistema operativo principal para ejecutarse.</a:t>
            </a:r>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2/22/2016 8:30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51467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fontAlgn="base"/>
            <a:r>
              <a:rPr lang="es-ES" sz="900" b="0" i="0" kern="1200" dirty="0" smtClean="0">
                <a:solidFill>
                  <a:schemeClr val="tx1"/>
                </a:solidFill>
                <a:effectLst/>
                <a:latin typeface="Segoe UI Light" pitchFamily="34" charset="0"/>
                <a:ea typeface="+mn-ea"/>
                <a:cs typeface="+mn-cs"/>
              </a:rPr>
              <a:t>Realmente el concepto es algo similar, pero un contenedor no es lo mismo que una máquina virtual. Un contenedor es más ligero, ya que mientras que a una máquina virtual necesitas instalarle un sistema operativo para funcionar, un contenedor de </a:t>
            </a:r>
            <a:r>
              <a:rPr lang="es-ES" sz="900" b="0" i="0" kern="1200" dirty="0" err="1" smtClean="0">
                <a:solidFill>
                  <a:schemeClr val="tx1"/>
                </a:solidFill>
                <a:effectLst/>
                <a:latin typeface="Segoe UI Light" pitchFamily="34" charset="0"/>
                <a:ea typeface="+mn-ea"/>
                <a:cs typeface="+mn-cs"/>
              </a:rPr>
              <a:t>Docker</a:t>
            </a:r>
            <a:r>
              <a:rPr lang="es-ES" sz="900" b="0" i="0" kern="1200" dirty="0" smtClean="0">
                <a:solidFill>
                  <a:schemeClr val="tx1"/>
                </a:solidFill>
                <a:effectLst/>
                <a:latin typeface="Segoe UI Light" pitchFamily="34" charset="0"/>
                <a:ea typeface="+mn-ea"/>
                <a:cs typeface="+mn-cs"/>
              </a:rPr>
              <a:t> funciona utilizando el sistema operativo que tiene la máquina en la que se ejecuta el contenedor.</a:t>
            </a:r>
          </a:p>
          <a:p>
            <a:pPr fontAlgn="base"/>
            <a:r>
              <a:rPr lang="es-ES" sz="900" b="0" i="0" kern="1200" dirty="0" smtClean="0">
                <a:solidFill>
                  <a:schemeClr val="tx1"/>
                </a:solidFill>
                <a:effectLst/>
                <a:latin typeface="Segoe UI Light" pitchFamily="34" charset="0"/>
                <a:ea typeface="+mn-ea"/>
                <a:cs typeface="+mn-cs"/>
              </a:rPr>
              <a:t>Digamos que el contenedor de </a:t>
            </a:r>
            <a:r>
              <a:rPr lang="es-ES" sz="900" b="0" i="0" kern="1200" dirty="0" err="1" smtClean="0">
                <a:solidFill>
                  <a:schemeClr val="tx1"/>
                </a:solidFill>
                <a:effectLst/>
                <a:latin typeface="Segoe UI Light" pitchFamily="34" charset="0"/>
                <a:ea typeface="+mn-ea"/>
                <a:cs typeface="+mn-cs"/>
              </a:rPr>
              <a:t>Docker</a:t>
            </a:r>
            <a:r>
              <a:rPr lang="es-ES" sz="900" b="0" i="0" kern="1200" dirty="0" smtClean="0">
                <a:solidFill>
                  <a:schemeClr val="tx1"/>
                </a:solidFill>
                <a:effectLst/>
                <a:latin typeface="Segoe UI Light" pitchFamily="34" charset="0"/>
                <a:ea typeface="+mn-ea"/>
                <a:cs typeface="+mn-cs"/>
              </a:rPr>
              <a:t> toma los recursos más básicos, que no cambian de un ordenador a otro del sistema operativo de la máquina en la que se ejecuta. Y los aspectos más específicos del sistema que pueden dar más problemas a la hora de llevar el software de un lado a otro, se meten en el interior del contenedor.</a:t>
            </a:r>
          </a:p>
          <a:p>
            <a:pPr fontAlgn="base"/>
            <a:endParaRPr lang="es-ES" sz="900" b="0" i="0" kern="1200" dirty="0" smtClean="0">
              <a:solidFill>
                <a:schemeClr val="tx1"/>
              </a:solidFill>
              <a:effectLst/>
              <a:latin typeface="Segoe UI Light" pitchFamily="34" charset="0"/>
              <a:ea typeface="+mn-ea"/>
              <a:cs typeface="+mn-cs"/>
            </a:endParaRPr>
          </a:p>
          <a:p>
            <a:r>
              <a:rPr lang="es-ES" sz="900" b="0" i="0" kern="1200" dirty="0" smtClean="0">
                <a:solidFill>
                  <a:schemeClr val="tx1"/>
                </a:solidFill>
                <a:effectLst/>
                <a:latin typeface="Segoe UI Light" pitchFamily="34" charset="0"/>
                <a:ea typeface="+mn-ea"/>
                <a:cs typeface="+mn-cs"/>
              </a:rPr>
              <a:t>Las diferencias importantes son:</a:t>
            </a:r>
          </a:p>
          <a:p>
            <a:r>
              <a:rPr lang="es-ES" sz="900" b="0" i="0" kern="1200" dirty="0" smtClean="0">
                <a:solidFill>
                  <a:schemeClr val="tx1"/>
                </a:solidFill>
                <a:effectLst/>
                <a:latin typeface="Segoe UI Light" pitchFamily="34" charset="0"/>
                <a:ea typeface="+mn-ea"/>
                <a:cs typeface="+mn-cs"/>
              </a:rPr>
              <a:t>El sistema de contenedores no exige una máquina física, mientras que no tiene sentido instalar un </a:t>
            </a:r>
            <a:r>
              <a:rPr lang="es-ES" sz="900" b="0" i="1" kern="1200" dirty="0" err="1" smtClean="0">
                <a:solidFill>
                  <a:schemeClr val="tx1"/>
                </a:solidFill>
                <a:effectLst/>
                <a:latin typeface="Segoe UI Light" pitchFamily="34" charset="0"/>
                <a:ea typeface="+mn-ea"/>
                <a:cs typeface="+mn-cs"/>
              </a:rPr>
              <a:t>hypervisor</a:t>
            </a:r>
            <a:r>
              <a:rPr lang="es-ES" sz="900" b="0" i="0" kern="1200" dirty="0" smtClean="0">
                <a:solidFill>
                  <a:schemeClr val="tx1"/>
                </a:solidFill>
                <a:effectLst/>
                <a:latin typeface="Segoe UI Light" pitchFamily="34" charset="0"/>
                <a:ea typeface="+mn-ea"/>
                <a:cs typeface="+mn-cs"/>
              </a:rPr>
              <a:t> bajo una máquina virtual (el rendimiento se verá penalizado en extremo). </a:t>
            </a:r>
            <a:r>
              <a:rPr lang="es-ES" sz="900" b="1" i="0" kern="1200" dirty="0" smtClean="0">
                <a:solidFill>
                  <a:schemeClr val="tx1"/>
                </a:solidFill>
                <a:effectLst/>
                <a:latin typeface="Segoe UI Light" pitchFamily="34" charset="0"/>
                <a:ea typeface="+mn-ea"/>
                <a:cs typeface="+mn-cs"/>
              </a:rPr>
              <a:t>Por lo tanto ganamos versatilidad</a:t>
            </a:r>
            <a:r>
              <a:rPr lang="es-ES" sz="900" b="0" i="0" kern="1200" dirty="0" smtClean="0">
                <a:solidFill>
                  <a:schemeClr val="tx1"/>
                </a:solidFill>
                <a:effectLst/>
                <a:latin typeface="Segoe UI Light" pitchFamily="34" charset="0"/>
                <a:ea typeface="+mn-ea"/>
                <a:cs typeface="+mn-cs"/>
              </a:rPr>
              <a:t>.</a:t>
            </a:r>
          </a:p>
          <a:p>
            <a:r>
              <a:rPr lang="es-ES" sz="900" b="0" i="0" kern="1200" dirty="0" smtClean="0">
                <a:solidFill>
                  <a:schemeClr val="tx1"/>
                </a:solidFill>
                <a:effectLst/>
                <a:latin typeface="Segoe UI Light" pitchFamily="34" charset="0"/>
                <a:ea typeface="+mn-ea"/>
                <a:cs typeface="+mn-cs"/>
              </a:rPr>
              <a:t>Cada máquina virtual conlleva </a:t>
            </a:r>
            <a:r>
              <a:rPr lang="es-ES" sz="900" b="0" i="0" kern="1200" dirty="0" err="1" smtClean="0">
                <a:solidFill>
                  <a:schemeClr val="tx1"/>
                </a:solidFill>
                <a:effectLst/>
                <a:latin typeface="Segoe UI Light" pitchFamily="34" charset="0"/>
                <a:ea typeface="+mn-ea"/>
                <a:cs typeface="+mn-cs"/>
              </a:rPr>
              <a:t>virtualizar</a:t>
            </a:r>
            <a:r>
              <a:rPr lang="es-ES" sz="900" b="0" i="0" kern="1200" dirty="0" smtClean="0">
                <a:solidFill>
                  <a:schemeClr val="tx1"/>
                </a:solidFill>
                <a:effectLst/>
                <a:latin typeface="Segoe UI Light" pitchFamily="34" charset="0"/>
                <a:ea typeface="+mn-ea"/>
                <a:cs typeface="+mn-cs"/>
              </a:rPr>
              <a:t> todo un sistema operativo. En el ejemplo anterior, poner en marcha una </a:t>
            </a:r>
            <a:r>
              <a:rPr lang="es-ES" sz="900" b="0" i="0" kern="1200" dirty="0" err="1" smtClean="0">
                <a:solidFill>
                  <a:schemeClr val="tx1"/>
                </a:solidFill>
                <a:effectLst/>
                <a:latin typeface="Segoe UI Light" pitchFamily="34" charset="0"/>
                <a:ea typeface="+mn-ea"/>
                <a:cs typeface="+mn-cs"/>
              </a:rPr>
              <a:t>una</a:t>
            </a:r>
            <a:r>
              <a:rPr lang="es-ES" sz="900" b="0" i="0" kern="1200" dirty="0" smtClean="0">
                <a:solidFill>
                  <a:schemeClr val="tx1"/>
                </a:solidFill>
                <a:effectLst/>
                <a:latin typeface="Segoe UI Light" pitchFamily="34" charset="0"/>
                <a:ea typeface="+mn-ea"/>
                <a:cs typeface="+mn-cs"/>
              </a:rPr>
              <a:t> segunda base de datos como réplica implicaría destinar recursos a un segundo sistema operativo, mientras que con </a:t>
            </a:r>
            <a:r>
              <a:rPr lang="es-ES" sz="900" b="0" i="0" kern="1200" dirty="0" err="1" smtClean="0">
                <a:solidFill>
                  <a:schemeClr val="tx1"/>
                </a:solidFill>
                <a:effectLst/>
                <a:latin typeface="Segoe UI Light" pitchFamily="34" charset="0"/>
                <a:ea typeface="+mn-ea"/>
                <a:cs typeface="+mn-cs"/>
              </a:rPr>
              <a:t>Docker</a:t>
            </a:r>
            <a:r>
              <a:rPr lang="es-ES" sz="900" b="0" i="0" kern="1200" dirty="0" smtClean="0">
                <a:solidFill>
                  <a:schemeClr val="tx1"/>
                </a:solidFill>
                <a:effectLst/>
                <a:latin typeface="Segoe UI Light" pitchFamily="34" charset="0"/>
                <a:ea typeface="+mn-ea"/>
                <a:cs typeface="+mn-cs"/>
              </a:rPr>
              <a:t> simplemente lanzaremos un segundo contenedor mucho más ligero. </a:t>
            </a:r>
            <a:r>
              <a:rPr lang="es-ES" sz="900" b="1" i="0" kern="1200" dirty="0" smtClean="0">
                <a:solidFill>
                  <a:schemeClr val="tx1"/>
                </a:solidFill>
                <a:effectLst/>
                <a:latin typeface="Segoe UI Light" pitchFamily="34" charset="0"/>
                <a:ea typeface="+mn-ea"/>
                <a:cs typeface="+mn-cs"/>
              </a:rPr>
              <a:t>Por lo tanto aprovechamos mejor los recursos</a:t>
            </a:r>
            <a:r>
              <a:rPr lang="es-ES" sz="900" b="0" i="0" kern="1200" dirty="0" smtClean="0">
                <a:solidFill>
                  <a:schemeClr val="tx1"/>
                </a:solidFill>
                <a:effectLst/>
                <a:latin typeface="Segoe UI Light" pitchFamily="34" charset="0"/>
                <a:ea typeface="+mn-ea"/>
                <a:cs typeface="+mn-cs"/>
              </a:rPr>
              <a:t>.</a:t>
            </a:r>
          </a:p>
          <a:p>
            <a:r>
              <a:rPr lang="es-ES" sz="900" b="0" i="0" kern="1200" dirty="0" smtClean="0">
                <a:solidFill>
                  <a:schemeClr val="tx1"/>
                </a:solidFill>
                <a:effectLst/>
                <a:latin typeface="Segoe UI Light" pitchFamily="34" charset="0"/>
                <a:ea typeface="+mn-ea"/>
                <a:cs typeface="+mn-cs"/>
              </a:rPr>
              <a:t>Arrancar un contenedor cuesta, en tiempo, lo mismo que arrancar un proceso en el sistema. En cambio, al arrancar una máquina virtual debemos esperar a que arranque también el sistema operativo subyacente. </a:t>
            </a:r>
            <a:r>
              <a:rPr lang="es-ES" sz="900" b="1" i="0" kern="1200" dirty="0" smtClean="0">
                <a:solidFill>
                  <a:schemeClr val="tx1"/>
                </a:solidFill>
                <a:effectLst/>
                <a:latin typeface="Segoe UI Light" pitchFamily="34" charset="0"/>
                <a:ea typeface="+mn-ea"/>
                <a:cs typeface="+mn-cs"/>
              </a:rPr>
              <a:t>Por lo tanto ganamos agilidad</a:t>
            </a:r>
            <a:r>
              <a:rPr lang="es-ES" sz="900" b="0" i="0" kern="1200" dirty="0" smtClean="0">
                <a:solidFill>
                  <a:schemeClr val="tx1"/>
                </a:solidFill>
                <a:effectLst/>
                <a:latin typeface="Segoe UI Light" pitchFamily="34" charset="0"/>
                <a:ea typeface="+mn-ea"/>
                <a:cs typeface="+mn-cs"/>
              </a:rPr>
              <a:t>.</a:t>
            </a:r>
          </a:p>
          <a:p>
            <a:pPr fontAlgn="base"/>
            <a:endParaRPr lang="es-ES" sz="900" b="0" i="0" kern="1200" dirty="0" smtClean="0">
              <a:solidFill>
                <a:schemeClr val="tx1"/>
              </a:solidFill>
              <a:effectLst/>
              <a:latin typeface="Segoe UI Light" pitchFamily="34" charset="0"/>
              <a:ea typeface="+mn-ea"/>
              <a:cs typeface="+mn-cs"/>
            </a:endParaRPr>
          </a:p>
          <a:p>
            <a:pPr>
              <a:spcBef>
                <a:spcPts val="0"/>
              </a:spcBef>
              <a:buNone/>
            </a:pPr>
            <a:endParaRPr dirty="0"/>
          </a:p>
        </p:txBody>
      </p:sp>
      <p:sp>
        <p:nvSpPr>
          <p:cNvPr id="507" name="Shape 5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013657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39956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2/22/2016 8:30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9927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Martin</a:t>
            </a:r>
            <a:r>
              <a:rPr lang="es-ES" baseline="0" dirty="0" smtClean="0"/>
              <a:t> </a:t>
            </a:r>
            <a:r>
              <a:rPr lang="es-ES" baseline="0" dirty="0" err="1" smtClean="0"/>
              <a:t>Fowler</a:t>
            </a:r>
            <a:r>
              <a:rPr lang="es-ES" baseline="0" dirty="0" smtClean="0"/>
              <a:t> lo explico a la perfección</a:t>
            </a:r>
            <a:endParaRPr lang="es-ES" dirty="0"/>
          </a:p>
        </p:txBody>
      </p:sp>
      <p:sp>
        <p:nvSpPr>
          <p:cNvPr id="4" name="Marcador de encabezado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Marcador de pie de página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2/22/2016 8:30 PM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9814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4" name="Rectangle 13"/>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4" y="2335152"/>
            <a:ext cx="12434887" cy="212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19" rIns="91440" bIns="4571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a:ln>
                  <a:noFill/>
                </a:ln>
                <a:solidFill>
                  <a:srgbClr val="FFFFFF"/>
                </a:solidFill>
                <a:effectLst/>
                <a:latin typeface="Segoe UI Light" panose="020B0502040204020203" pitchFamily="34" charset="0"/>
                <a:cs typeface="Segoe UI Light" panose="020B0502040204020203" pitchFamily="34" charset="0"/>
              </a:rPr>
              <a:t>.NET Conference 2016</a:t>
            </a:r>
          </a:p>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kern="1200" cap="none" normalizeH="0" baseline="0" dirty="0">
                <a:ln>
                  <a:noFill/>
                </a:ln>
                <a:solidFill>
                  <a:srgbClr val="FFFFFF"/>
                </a:solidFill>
                <a:effectLst/>
                <a:latin typeface="Segoe UI Light" panose="020B0502040204020203" pitchFamily="34" charset="0"/>
                <a:ea typeface="+mn-ea"/>
                <a:cs typeface="Segoe UI Light" panose="020B0502040204020203" pitchFamily="34" charset="0"/>
              </a:rPr>
              <a:t>Spain</a:t>
            </a: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chemeClr val="bg1"/>
                </a:solidFill>
              </a:defRPr>
            </a:lvl1pPr>
            <a:lvl2pPr marL="342826" indent="0">
              <a:buNone/>
              <a:defRPr>
                <a:solidFill>
                  <a:schemeClr val="bg1"/>
                </a:solidFill>
              </a:defRPr>
            </a:lvl2pPr>
            <a:lvl3pPr marL="571376" indent="0">
              <a:buNone/>
              <a:defRPr>
                <a:solidFill>
                  <a:schemeClr val="bg1"/>
                </a:solidFill>
              </a:defRPr>
            </a:lvl3pPr>
            <a:lvl4pPr marL="799927" indent="0">
              <a:buNone/>
              <a:defRPr>
                <a:solidFill>
                  <a:schemeClr val="bg1"/>
                </a:solidFill>
              </a:defRPr>
            </a:lvl4pPr>
            <a:lvl5pPr marL="1028477" indent="0">
              <a:buNone/>
              <a:defRPr>
                <a:solidFill>
                  <a:schemeClr val="bg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a:t>Section1</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19" rtl="0" eaLnBrk="1" latinLnBrk="0" hangingPunct="1">
              <a:lnSpc>
                <a:spcPct val="90000"/>
              </a:lnSpc>
              <a:spcBef>
                <a:spcPct val="0"/>
              </a:spcBef>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Click to edit Master title style</a:t>
            </a:r>
          </a:p>
        </p:txBody>
      </p:sp>
      <p:sp>
        <p:nvSpPr>
          <p:cNvPr id="4" name="Text Placeholder 3"/>
          <p:cNvSpPr>
            <a:spLocks noGrp="1"/>
          </p:cNvSpPr>
          <p:nvPr>
            <p:ph type="body" sz="quarter" idx="10" hasCustomPrompt="1"/>
          </p:nvPr>
        </p:nvSpPr>
        <p:spPr>
          <a:xfrm>
            <a:off x="276972"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676954"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dirty="0"/>
              <a:t>First level</a:t>
            </a:r>
          </a:p>
          <a:p>
            <a:pPr marL="0" lvl="1" indent="0" algn="l" defTabSz="914144" rtl="0" eaLnBrk="1" latinLnBrk="0" hangingPunct="1">
              <a:spcBef>
                <a:spcPct val="20000"/>
              </a:spcBef>
              <a:spcAft>
                <a:spcPts val="816"/>
              </a:spcAft>
              <a:buFont typeface="Arial" pitchFamily="34" charset="0"/>
              <a:buNone/>
            </a:pPr>
            <a:r>
              <a:rPr lang="en-US" dirty="0"/>
              <a:t>Second level</a:t>
            </a:r>
          </a:p>
          <a:p>
            <a:pPr marL="0" lvl="2" indent="0" algn="l" defTabSz="914144" rtl="0" eaLnBrk="1" latinLnBrk="0" hangingPunct="1">
              <a:spcBef>
                <a:spcPct val="20000"/>
              </a:spcBef>
              <a:spcAft>
                <a:spcPts val="816"/>
              </a:spcAft>
              <a:buFont typeface="Arial" pitchFamily="34" charset="0"/>
              <a:buNone/>
            </a:pPr>
            <a:r>
              <a:rPr lang="en-US" dirty="0"/>
              <a:t>Third level</a:t>
            </a:r>
          </a:p>
        </p:txBody>
      </p:sp>
      <p:sp>
        <p:nvSpPr>
          <p:cNvPr id="6" name="Title 5"/>
          <p:cNvSpPr>
            <a:spLocks noGrp="1"/>
          </p:cNvSpPr>
          <p:nvPr>
            <p:ph type="title" hasCustomPrompt="1"/>
          </p:nvPr>
        </p:nvSpPr>
        <p:spPr/>
        <p:txBody>
          <a:bodyPr/>
          <a:lstStyle>
            <a:lvl1pPr>
              <a:defRPr b="0"/>
            </a:lvl1pPr>
          </a:lstStyle>
          <a:p>
            <a:r>
              <a:rPr lang="en-US" dirty="0"/>
              <a:t>Code section</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5"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6"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Q&amp;A</a:t>
            </a:r>
            <a:endParaRPr lang="es-ES" sz="5400" dirty="0"/>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1"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13" name="Title 1"/>
          <p:cNvSpPr txBox="1">
            <a:spLocks/>
          </p:cNvSpPr>
          <p:nvPr userDrawn="1"/>
        </p:nvSpPr>
        <p:spPr>
          <a:xfrm>
            <a:off x="274670" y="2998438"/>
            <a:ext cx="7009440"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a:t>No olvides realizar la encuesta</a:t>
            </a:r>
          </a:p>
        </p:txBody>
      </p:sp>
      <p:sp>
        <p:nvSpPr>
          <p:cNvPr id="4"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12"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¡Gracias!</a:t>
            </a:r>
            <a:endParaRPr lang="es-ES" sz="5400" dirty="0"/>
          </a:p>
        </p:txBody>
      </p:sp>
      <p:sp>
        <p:nvSpPr>
          <p:cNvPr id="9" name="Rectangle 8"/>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4485"/>
            <a:ext cx="11885682"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2" y="3147130"/>
            <a:ext cx="329142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196" y="1668463"/>
            <a:ext cx="8777090" cy="5029200"/>
          </a:xfrm>
        </p:spPr>
        <p:txBody>
          <a:bodyPr wrap="square">
            <a:no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13" y="1668463"/>
            <a:ext cx="274285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91" y="2125663"/>
            <a:ext cx="10057115"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13" y="1668463"/>
            <a:ext cx="2742850" cy="5029200"/>
          </a:xfrm>
        </p:spPr>
        <p:txBody>
          <a:bodyPr>
            <a:noAutofit/>
          </a:bodyPr>
          <a:lstStyle>
            <a:lvl1pPr marL="342891" indent="-342891">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sp>
        <p:nvSpPr>
          <p:cNvPr id="9" name="Title 1"/>
          <p:cNvSpPr>
            <a:spLocks noGrp="1"/>
          </p:cNvSpPr>
          <p:nvPr>
            <p:ph type="title" hasCustomPrompt="1"/>
          </p:nvPr>
        </p:nvSpPr>
        <p:spPr>
          <a:xfrm>
            <a:off x="274671" y="2117165"/>
            <a:ext cx="7009440" cy="1837298"/>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7918" y="677862"/>
            <a:ext cx="4650126"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44"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74608" y="1537563"/>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44" rtl="0" eaLnBrk="1" latinLnBrk="0" hangingPunct="1">
              <a:spcBef>
                <a:spcPct val="20000"/>
              </a:spcBef>
              <a:spcAft>
                <a:spcPts val="1632"/>
              </a:spcAft>
            </a:pPr>
            <a:r>
              <a:rPr lang="en-US"/>
              <a:t>Edit Master text styles</a:t>
            </a:r>
          </a:p>
        </p:txBody>
      </p:sp>
      <p:sp>
        <p:nvSpPr>
          <p:cNvPr id="6" name="Text Placeholder 8"/>
          <p:cNvSpPr>
            <a:spLocks noGrp="1"/>
          </p:cNvSpPr>
          <p:nvPr>
            <p:ph type="body" sz="quarter" idx="16" hasCustomPrompt="1"/>
          </p:nvPr>
        </p:nvSpPr>
        <p:spPr>
          <a:xfrm>
            <a:off x="274606" y="296864"/>
            <a:ext cx="11885682" cy="914400"/>
          </a:xfrm>
        </p:spPr>
        <p:txBody>
          <a:bodyPr vert="horz" lIns="182880" tIns="146304" rIns="182880" bIns="146304" rtlCol="0" anchor="t">
            <a:noAutofit/>
          </a:bodyPr>
          <a:lstStyle>
            <a:lvl1pPr marL="0" indent="0"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08" y="1537564"/>
            <a:ext cx="3931439"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3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023" y="3040063"/>
            <a:ext cx="7314270"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44"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04" y="1535875"/>
            <a:ext cx="3931418"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a:t>Edit Master text styles</a:t>
            </a:r>
          </a:p>
          <a:p>
            <a:pPr marL="0" lvl="1" indent="0" algn="l" defTabSz="914144" rtl="0" eaLnBrk="1" latinLnBrk="0" hangingPunct="1">
              <a:spcBef>
                <a:spcPct val="20000"/>
              </a:spcBef>
              <a:spcAft>
                <a:spcPts val="816"/>
              </a:spcAft>
              <a:buFont typeface="Arial" pitchFamily="34" charset="0"/>
              <a:buNone/>
            </a:pPr>
            <a:r>
              <a:rPr lang="en-US"/>
              <a:t>Second level</a:t>
            </a:r>
          </a:p>
          <a:p>
            <a:pPr marL="0" lvl="2" indent="0" algn="l" defTabSz="914144"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06" y="2307518"/>
            <a:ext cx="1562995"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4409" y="2301240"/>
            <a:ext cx="3232492"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Click icon to add picture</a:t>
            </a:r>
          </a:p>
        </p:txBody>
      </p:sp>
      <p:sp>
        <p:nvSpPr>
          <p:cNvPr id="9" name="Picture Placeholder 12"/>
          <p:cNvSpPr>
            <a:spLocks noGrp="1"/>
          </p:cNvSpPr>
          <p:nvPr>
            <p:ph type="pic" sz="quarter" idx="19"/>
          </p:nvPr>
        </p:nvSpPr>
        <p:spPr>
          <a:xfrm>
            <a:off x="8257068" y="2302035"/>
            <a:ext cx="3903218"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7771" y="2301051"/>
            <a:ext cx="23464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3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0"/>
            <a:ext cx="11885683" cy="2443746"/>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59502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330" y="409845"/>
            <a:ext cx="4163977" cy="1531886"/>
          </a:xfrm>
          <a:prstGeom prst="rect">
            <a:avLst/>
          </a:prstGeom>
        </p:spPr>
      </p:pic>
      <p:graphicFrame>
        <p:nvGraphicFramePr>
          <p:cNvPr id="3" name="Table 2"/>
          <p:cNvGraphicFramePr>
            <a:graphicFrameLocks noGrp="1"/>
          </p:cNvGraphicFramePr>
          <p:nvPr userDrawn="1">
            <p:extLst>
              <p:ext uri="{D42A27DB-BD31-4B8C-83A1-F6EECF244321}">
                <p14:modId xmlns:p14="http://schemas.microsoft.com/office/powerpoint/2010/main" val="2998939879"/>
              </p:ext>
            </p:extLst>
          </p:nvPr>
        </p:nvGraphicFramePr>
        <p:xfrm>
          <a:off x="718618" y="1668462"/>
          <a:ext cx="10971400" cy="5120640"/>
        </p:xfrm>
        <a:graphic>
          <a:graphicData uri="http://schemas.openxmlformats.org/drawingml/2006/table">
            <a:tbl>
              <a:tblPr>
                <a:tableStyleId>{5C22544A-7EE6-4342-B048-85BDC9FD1C3A}</a:tableStyleId>
              </a:tblPr>
              <a:tblGrid>
                <a:gridCol w="1371425">
                  <a:extLst>
                    <a:ext uri="{9D8B030D-6E8A-4147-A177-3AD203B41FA5}">
                      <a16:colId xmlns:a16="http://schemas.microsoft.com/office/drawing/2014/main" val="714248959"/>
                    </a:ext>
                  </a:extLst>
                </a:gridCol>
                <a:gridCol w="1371425">
                  <a:extLst>
                    <a:ext uri="{9D8B030D-6E8A-4147-A177-3AD203B41FA5}">
                      <a16:colId xmlns:a16="http://schemas.microsoft.com/office/drawing/2014/main" val="636315437"/>
                    </a:ext>
                  </a:extLst>
                </a:gridCol>
                <a:gridCol w="1371425">
                  <a:extLst>
                    <a:ext uri="{9D8B030D-6E8A-4147-A177-3AD203B41FA5}">
                      <a16:colId xmlns:a16="http://schemas.microsoft.com/office/drawing/2014/main" val="3456172025"/>
                    </a:ext>
                  </a:extLst>
                </a:gridCol>
                <a:gridCol w="1371425">
                  <a:extLst>
                    <a:ext uri="{9D8B030D-6E8A-4147-A177-3AD203B41FA5}">
                      <a16:colId xmlns:a16="http://schemas.microsoft.com/office/drawing/2014/main" val="218280144"/>
                    </a:ext>
                  </a:extLst>
                </a:gridCol>
                <a:gridCol w="1371425">
                  <a:extLst>
                    <a:ext uri="{9D8B030D-6E8A-4147-A177-3AD203B41FA5}">
                      <a16:colId xmlns:a16="http://schemas.microsoft.com/office/drawing/2014/main" val="4156970815"/>
                    </a:ext>
                  </a:extLst>
                </a:gridCol>
                <a:gridCol w="1371425">
                  <a:extLst>
                    <a:ext uri="{9D8B030D-6E8A-4147-A177-3AD203B41FA5}">
                      <a16:colId xmlns:a16="http://schemas.microsoft.com/office/drawing/2014/main" val="340238102"/>
                    </a:ext>
                  </a:extLst>
                </a:gridCol>
                <a:gridCol w="1371425">
                  <a:extLst>
                    <a:ext uri="{9D8B030D-6E8A-4147-A177-3AD203B41FA5}">
                      <a16:colId xmlns:a16="http://schemas.microsoft.com/office/drawing/2014/main" val="1588856562"/>
                    </a:ext>
                  </a:extLst>
                </a:gridCol>
                <a:gridCol w="1371425">
                  <a:extLst>
                    <a:ext uri="{9D8B030D-6E8A-4147-A177-3AD203B41FA5}">
                      <a16:colId xmlns:a16="http://schemas.microsoft.com/office/drawing/2014/main" val="1739759280"/>
                    </a:ext>
                  </a:extLst>
                </a:gridCol>
              </a:tblGrid>
              <a:tr h="32657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552546"/>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1000440"/>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25313"/>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496020"/>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663212"/>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40268"/>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5702709"/>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63480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73432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842204"/>
                  </a:ext>
                </a:extLst>
              </a:tr>
              <a:tr h="32657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054000"/>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3884556"/>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770854"/>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716887"/>
                  </a:ext>
                </a:extLst>
              </a:tr>
            </a:tbl>
          </a:graphicData>
        </a:graphic>
      </p:graphicFrame>
      <p:pic>
        <p:nvPicPr>
          <p:cNvPr id="5" name="Picture 4" descr="https://www.desarrollaconmicrosoft.com/Areas/Dotnetspain2016/Content/Images/logo-altra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3599" y="2125662"/>
            <a:ext cx="2297677" cy="914400"/>
          </a:xfrm>
          <a:prstGeom prst="rect">
            <a:avLst/>
          </a:prstGeom>
          <a:noFill/>
          <a:ln>
            <a:noFill/>
          </a:ln>
        </p:spPr>
      </p:pic>
      <p:pic>
        <p:nvPicPr>
          <p:cNvPr id="9" name="Picture 8" descr="https://www.desarrollaconmicrosoft.com/Areas/Dotnetspain2016/Content/Images/logo-devsdna.jpg"/>
          <p:cNvPicPr>
            <a:picLocks noChangeAspect="1"/>
          </p:cNvPicPr>
          <p:nvPr userDrawn="1"/>
        </p:nvPicPr>
        <p:blipFill rotWithShape="1">
          <a:blip r:embed="rId4">
            <a:extLst>
              <a:ext uri="{28A0092B-C50C-407E-A947-70E740481C1C}">
                <a14:useLocalDpi xmlns:a14="http://schemas.microsoft.com/office/drawing/2010/main" val="0"/>
              </a:ext>
            </a:extLst>
          </a:blip>
          <a:srcRect t="2990" b="4412"/>
          <a:stretch/>
        </p:blipFill>
        <p:spPr bwMode="auto">
          <a:xfrm>
            <a:off x="9174095" y="2013086"/>
            <a:ext cx="2292886" cy="914400"/>
          </a:xfrm>
          <a:prstGeom prst="rect">
            <a:avLst/>
          </a:prstGeom>
          <a:noFill/>
          <a:ln>
            <a:noFill/>
          </a:ln>
          <a:extLst>
            <a:ext uri="{53640926-AAD7-44D8-BBD7-CCE9431645EC}">
              <a14:shadowObscured xmlns:a14="http://schemas.microsoft.com/office/drawing/2010/main"/>
            </a:ext>
          </a:extLst>
        </p:spPr>
      </p:pic>
      <p:pic>
        <p:nvPicPr>
          <p:cNvPr id="10" name="Picture 9" descr="https://www.desarrollaconmicrosoft.com/Areas/Dotnetspain2016/Content/Images/logo-encamina.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7600" y="3268373"/>
            <a:ext cx="2293677" cy="914400"/>
          </a:xfrm>
          <a:prstGeom prst="rect">
            <a:avLst/>
          </a:prstGeom>
          <a:noFill/>
          <a:ln>
            <a:noFill/>
          </a:ln>
        </p:spPr>
      </p:pic>
      <p:pic>
        <p:nvPicPr>
          <p:cNvPr id="11" name="Picture 10" descr="https://www.desarrollaconmicrosoft.com/Areas/Dotnetspain2016/Content/Images/logo-ilitia.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090382" y="3194778"/>
            <a:ext cx="1486554" cy="1108565"/>
          </a:xfrm>
          <a:prstGeom prst="rect">
            <a:avLst/>
          </a:prstGeom>
          <a:noFill/>
          <a:ln>
            <a:noFill/>
          </a:ln>
        </p:spPr>
      </p:pic>
      <p:pic>
        <p:nvPicPr>
          <p:cNvPr id="12" name="Picture 11" descr="https://www.desarrollaconmicrosoft.com/Areas/Dotnetspain2016/Content/Images/logo-intelequi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69304" y="3268373"/>
            <a:ext cx="2297677" cy="914400"/>
          </a:xfrm>
          <a:prstGeom prst="rect">
            <a:avLst/>
          </a:prstGeom>
          <a:noFill/>
          <a:ln>
            <a:noFill/>
          </a:ln>
        </p:spPr>
      </p:pic>
      <p:pic>
        <p:nvPicPr>
          <p:cNvPr id="13" name="Picture 12" descr="https://www.desarrollaconmicrosoft.com/Areas/Dotnetspain2016/Content/Images/logo-plain.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43600" y="4310887"/>
            <a:ext cx="2297677" cy="914400"/>
          </a:xfrm>
          <a:prstGeom prst="rect">
            <a:avLst/>
          </a:prstGeom>
          <a:noFill/>
          <a:ln>
            <a:noFill/>
          </a:ln>
        </p:spPr>
      </p:pic>
      <p:pic>
        <p:nvPicPr>
          <p:cNvPr id="14" name="Picture 13" descr="https://www.desarrollaconmicrosoft.com/Areas/Dotnetspain2016/Content/Images/logo-sogeti.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94622" y="4310887"/>
            <a:ext cx="2297677" cy="914400"/>
          </a:xfrm>
          <a:prstGeom prst="rect">
            <a:avLst/>
          </a:prstGeom>
          <a:noFill/>
          <a:ln>
            <a:noFill/>
          </a:ln>
        </p:spPr>
      </p:pic>
      <p:pic>
        <p:nvPicPr>
          <p:cNvPr id="15" name="Picture 14" descr="https://www.desarrollaconmicrosoft.com/Areas/Dotnetspain2016/Content/Images/logo-pue.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943600" y="5782684"/>
            <a:ext cx="2297676" cy="914400"/>
          </a:xfrm>
          <a:prstGeom prst="rect">
            <a:avLst/>
          </a:prstGeom>
          <a:noFill/>
          <a:ln>
            <a:noFill/>
          </a:ln>
        </p:spPr>
      </p:pic>
      <p:pic>
        <p:nvPicPr>
          <p:cNvPr id="16" name="Picture 15" descr="https://www.desarrollaconmicrosoft.com/Areas/Dotnetspain2016/Content/Images/logo-ticjob.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677461" y="5756511"/>
            <a:ext cx="2297676" cy="914400"/>
          </a:xfrm>
          <a:prstGeom prst="rect">
            <a:avLst/>
          </a:prstGeom>
          <a:noFill/>
          <a:ln>
            <a:noFill/>
          </a:ln>
        </p:spPr>
      </p:pic>
      <p:sp>
        <p:nvSpPr>
          <p:cNvPr id="17" name="Rectangle 1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userDrawn="1"/>
        </p:nvPicPr>
        <p:blipFill>
          <a:blip r:embed="rId12"/>
          <a:stretch>
            <a:fillRect/>
          </a:stretch>
        </p:blipFill>
        <p:spPr>
          <a:xfrm>
            <a:off x="3677461" y="2193931"/>
            <a:ext cx="2302932" cy="914400"/>
          </a:xfrm>
          <a:prstGeom prst="rect">
            <a:avLst/>
          </a:prstGeom>
        </p:spPr>
      </p:pic>
      <p:pic>
        <p:nvPicPr>
          <p:cNvPr id="7" name="Picture 6"/>
          <p:cNvPicPr>
            <a:picLocks noChangeAspect="1"/>
          </p:cNvPicPr>
          <p:nvPr userDrawn="1"/>
        </p:nvPicPr>
        <p:blipFill>
          <a:blip r:embed="rId13"/>
          <a:stretch>
            <a:fillRect/>
          </a:stretch>
        </p:blipFill>
        <p:spPr>
          <a:xfrm>
            <a:off x="6200163" y="2038397"/>
            <a:ext cx="2742850" cy="914400"/>
          </a:xfrm>
          <a:prstGeom prst="rect">
            <a:avLst/>
          </a:prstGeom>
        </p:spPr>
      </p:pic>
      <p:pic>
        <p:nvPicPr>
          <p:cNvPr id="6" name="Picture 5"/>
          <p:cNvPicPr>
            <a:picLocks noChangeAspect="1"/>
          </p:cNvPicPr>
          <p:nvPr userDrawn="1"/>
        </p:nvPicPr>
        <p:blipFill>
          <a:blip r:embed="rId14"/>
          <a:stretch>
            <a:fillRect/>
          </a:stretch>
        </p:blipFill>
        <p:spPr>
          <a:xfrm>
            <a:off x="6685272" y="3150756"/>
            <a:ext cx="1779214" cy="914400"/>
          </a:xfrm>
          <a:prstGeom prst="rect">
            <a:avLst/>
          </a:prstGeom>
        </p:spPr>
      </p:pic>
      <p:pic>
        <p:nvPicPr>
          <p:cNvPr id="8" name="Picture 7"/>
          <p:cNvPicPr>
            <a:picLocks noChangeAspect="1"/>
          </p:cNvPicPr>
          <p:nvPr userDrawn="1"/>
        </p:nvPicPr>
        <p:blipFill>
          <a:blip r:embed="rId15"/>
          <a:stretch>
            <a:fillRect/>
          </a:stretch>
        </p:blipFill>
        <p:spPr>
          <a:xfrm>
            <a:off x="6199813" y="4025873"/>
            <a:ext cx="2743200" cy="1401256"/>
          </a:xfrm>
          <a:prstGeom prst="rect">
            <a:avLst/>
          </a:prstGeom>
        </p:spPr>
      </p:pic>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1"/>
            <a:ext cx="11885683" cy="2228302"/>
          </a:xfrm>
        </p:spPr>
        <p:txBody>
          <a:bodyPr>
            <a:spAutoFit/>
          </a:bodyPr>
          <a:lstStyle>
            <a:lvl1pPr marL="0" indent="0">
              <a:buNone/>
              <a:defRPr>
                <a:solidFill>
                  <a:schemeClr val="bg1"/>
                </a:solidFill>
              </a:defRPr>
            </a:lvl1pPr>
            <a:lvl2pPr marL="342891"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a:t>Section1</a:t>
            </a:r>
          </a:p>
          <a:p>
            <a:pPr lvl="1"/>
            <a:r>
              <a:rPr lang="en-US" dirty="0"/>
              <a:t>Subsection1</a:t>
            </a:r>
          </a:p>
          <a:p>
            <a:pPr lvl="1"/>
            <a:r>
              <a:rPr lang="en-US" dirty="0"/>
              <a:t>Subsection2</a:t>
            </a:r>
          </a:p>
          <a:p>
            <a:pPr lvl="0"/>
            <a:r>
              <a:rPr lang="en-US" dirty="0"/>
              <a:t>Section2</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Agenda</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6497" y="1212859"/>
            <a:ext cx="7923791" cy="2092881"/>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08" y="1585051"/>
            <a:ext cx="3657134" cy="3657600"/>
          </a:xfrm>
          <a:prstGeom prst="ellipse">
            <a:avLst/>
          </a:prstGeom>
        </p:spPr>
        <p:txBody>
          <a:bodyPr anchor="ctr" anchorCtr="0">
            <a:normAutofit/>
          </a:bodyPr>
          <a:lstStyle>
            <a:lvl1pPr>
              <a:defRPr sz="1600"/>
            </a:lvl1pPr>
          </a:lstStyle>
          <a:p>
            <a:r>
              <a:rPr lang="en-US" dirty="0"/>
              <a:t>Click icon to add picture</a:t>
            </a:r>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1722" y="1222350"/>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554" y="367267"/>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8" name="Picture Placeholder 12"/>
          <p:cNvSpPr>
            <a:spLocks noGrp="1"/>
          </p:cNvSpPr>
          <p:nvPr>
            <p:ph type="pic" sz="quarter" idx="20"/>
          </p:nvPr>
        </p:nvSpPr>
        <p:spPr>
          <a:xfrm>
            <a:off x="655554" y="3230912"/>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15" name="Text Placeholder 3"/>
          <p:cNvSpPr>
            <a:spLocks noGrp="1"/>
          </p:cNvSpPr>
          <p:nvPr>
            <p:ph type="body" sz="quarter" idx="22" hasCustomPrompt="1"/>
          </p:nvPr>
        </p:nvSpPr>
        <p:spPr>
          <a:xfrm>
            <a:off x="3781722" y="4130623"/>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3"/>
          <p:cNvSpPr>
            <a:spLocks noGrp="1"/>
          </p:cNvSpPr>
          <p:nvPr>
            <p:ph type="body" sz="quarter" idx="23" hasCustomPrompt="1"/>
          </p:nvPr>
        </p:nvSpPr>
        <p:spPr>
          <a:xfrm>
            <a:off x="3758816" y="3230912"/>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
        <p:nvSpPr>
          <p:cNvPr id="18" name="Text Placeholder 3"/>
          <p:cNvSpPr>
            <a:spLocks noGrp="1"/>
          </p:cNvSpPr>
          <p:nvPr>
            <p:ph type="body" sz="quarter" idx="24" hasCustomPrompt="1"/>
          </p:nvPr>
        </p:nvSpPr>
        <p:spPr>
          <a:xfrm>
            <a:off x="3781722" y="367275"/>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2117165"/>
            <a:ext cx="11885618"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rgbClr val="67217A"/>
                </a:solidFill>
              </a:defRPr>
            </a:lvl1pPr>
          </a:lstStyle>
          <a:p>
            <a:r>
              <a:rPr lang="en-US" dirty="0"/>
              <a:t>Section1</a:t>
            </a:r>
          </a:p>
        </p:txBody>
      </p:sp>
    </p:spTree>
    <p:extLst>
      <p:ext uri="{BB962C8B-B14F-4D97-AF65-F5344CB8AC3E}">
        <p14:creationId xmlns:p14="http://schemas.microsoft.com/office/powerpoint/2010/main" val="2523717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8" y="295283"/>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8" y="1212860"/>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2254" y="3050569"/>
            <a:ext cx="6995160" cy="894021"/>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75" r:id="rId1"/>
    <p:sldLayoutId id="2147484264" r:id="rId2"/>
    <p:sldLayoutId id="2147484274"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7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7" r:id="rId24"/>
    <p:sldLayoutId id="2147484263" r:id="rId25"/>
    <p:sldLayoutId id="2147484307" r:id="rId26"/>
    <p:sldLayoutId id="2147484333" r:id="rId27"/>
  </p:sldLayoutIdLst>
  <p:transition>
    <p:fade/>
  </p:transition>
  <p:txStyles>
    <p:titleStyle>
      <a:lvl1pPr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91" marR="0" indent="-342891" algn="l" defTabSz="93271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85" marR="0" indent="-241294" algn="l" defTabSz="9327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80"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74"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269"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4" userDrawn="1">
          <p15:clr>
            <a:srgbClr val="5ACBF0"/>
          </p15:clr>
        </p15:guide>
        <p15:guide id="10" pos="4780" userDrawn="1">
          <p15:clr>
            <a:srgbClr val="5ACBF0"/>
          </p15:clr>
        </p15:guide>
        <p15:guide id="11" pos="5356" userDrawn="1">
          <p15:clr>
            <a:srgbClr val="5ACBF0"/>
          </p15:clr>
        </p15:guide>
        <p15:guide id="12" pos="5932" userDrawn="1">
          <p15:clr>
            <a:srgbClr val="5ACBF0"/>
          </p15:clr>
        </p15:guide>
        <p15:guide id="13"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8.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27.png"/><Relationship Id="rId2" Type="http://schemas.openxmlformats.org/officeDocument/2006/relationships/notesSlide" Target="../notesSlides/notesSlide3.xml"/><Relationship Id="rId16" Type="http://schemas.openxmlformats.org/officeDocument/2006/relationships/image" Target="../media/image31.png"/><Relationship Id="rId1" Type="http://schemas.openxmlformats.org/officeDocument/2006/relationships/slideLayout" Target="../slideLayouts/slideLayout27.xml"/><Relationship Id="rId6" Type="http://schemas.openxmlformats.org/officeDocument/2006/relationships/image" Target="../media/image35.png"/><Relationship Id="rId11" Type="http://schemas.openxmlformats.org/officeDocument/2006/relationships/image" Target="../media/image26.png"/><Relationship Id="rId5" Type="http://schemas.openxmlformats.org/officeDocument/2006/relationships/image" Target="../media/image34.png"/><Relationship Id="rId15" Type="http://schemas.openxmlformats.org/officeDocument/2006/relationships/image" Target="../media/image30.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0.png"/><Relationship Id="rId1" Type="http://schemas.openxmlformats.org/officeDocument/2006/relationships/slideLayout" Target="../slideLayouts/slideLayout12.xml"/><Relationship Id="rId5" Type="http://schemas.microsoft.com/office/2007/relationships/hdphoto" Target="../media/hdphoto8.wdp"/><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54.jpeg"/><Relationship Id="rId13" Type="http://schemas.microsoft.com/office/2007/relationships/diagramDrawing" Target="../diagrams/drawing1.xml"/><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52.png"/><Relationship Id="rId11" Type="http://schemas.openxmlformats.org/officeDocument/2006/relationships/diagramQuickStyle" Target="../diagrams/quickStyle1.xml"/><Relationship Id="rId5" Type="http://schemas.openxmlformats.org/officeDocument/2006/relationships/image" Target="../media/image51.png"/><Relationship Id="rId10" Type="http://schemas.openxmlformats.org/officeDocument/2006/relationships/diagramLayout" Target="../diagrams/layout1.xml"/><Relationship Id="rId4" Type="http://schemas.openxmlformats.org/officeDocument/2006/relationships/image" Target="../media/image50.jpeg"/><Relationship Id="rId9"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geeks.ms/blogs/adiazcervera" TargetMode="External"/><Relationship Id="rId7" Type="http://schemas.openxmlformats.org/officeDocument/2006/relationships/image" Target="../media/image23.png"/><Relationship Id="rId2" Type="http://schemas.openxmlformats.org/officeDocument/2006/relationships/hyperlink" Target="http://blogs.encamina.com/desarrollandosobresharepoint" TargetMode="Externa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1.png"/><Relationship Id="rId18" Type="http://schemas.openxmlformats.org/officeDocument/2006/relationships/image" Target="../media/image35.png"/><Relationship Id="rId3" Type="http://schemas.openxmlformats.org/officeDocument/2006/relationships/image" Target="../media/image26.png"/><Relationship Id="rId21" Type="http://schemas.openxmlformats.org/officeDocument/2006/relationships/image" Target="../media/image38.png"/><Relationship Id="rId7" Type="http://schemas.openxmlformats.org/officeDocument/2006/relationships/image" Target="../media/image28.png"/><Relationship Id="rId12" Type="http://schemas.microsoft.com/office/2007/relationships/hdphoto" Target="../media/hdphoto5.wdp"/><Relationship Id="rId17"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7.xml"/><Relationship Id="rId6" Type="http://schemas.microsoft.com/office/2007/relationships/hdphoto" Target="../media/hdphoto2.wdp"/><Relationship Id="rId11" Type="http://schemas.openxmlformats.org/officeDocument/2006/relationships/image" Target="../media/image30.png"/><Relationship Id="rId5" Type="http://schemas.openxmlformats.org/officeDocument/2006/relationships/image" Target="../media/image27.png"/><Relationship Id="rId15" Type="http://schemas.openxmlformats.org/officeDocument/2006/relationships/image" Target="../media/image32.png"/><Relationship Id="rId10" Type="http://schemas.microsoft.com/office/2007/relationships/hdphoto" Target="../media/hdphoto4.wdp"/><Relationship Id="rId19" Type="http://schemas.openxmlformats.org/officeDocument/2006/relationships/image" Target="../media/image36.png"/><Relationship Id="rId4" Type="http://schemas.microsoft.com/office/2007/relationships/hdphoto" Target="../media/hdphoto1.wdp"/><Relationship Id="rId9" Type="http://schemas.openxmlformats.org/officeDocument/2006/relationships/image" Target="../media/image29.png"/><Relationship Id="rId1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061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cxnSp>
        <p:nvCxnSpPr>
          <p:cNvPr id="271" name="Shape 271"/>
          <p:cNvCxnSpPr/>
          <p:nvPr/>
        </p:nvCxnSpPr>
        <p:spPr>
          <a:xfrm>
            <a:off x="741850" y="3664589"/>
            <a:ext cx="10188952" cy="0"/>
          </a:xfrm>
          <a:prstGeom prst="straightConnector1">
            <a:avLst/>
          </a:prstGeom>
          <a:noFill/>
          <a:ln w="63500" cap="flat">
            <a:solidFill>
              <a:schemeClr val="dk1"/>
            </a:solidFill>
            <a:prstDash val="dot"/>
            <a:miter/>
            <a:headEnd type="none" w="med" len="med"/>
            <a:tailEnd type="none" w="med" len="med"/>
          </a:ln>
        </p:spPr>
      </p:cxnSp>
      <p:pic>
        <p:nvPicPr>
          <p:cNvPr id="272" name="Shape 272"/>
          <p:cNvPicPr preferRelativeResize="0"/>
          <p:nvPr/>
        </p:nvPicPr>
        <p:blipFill rotWithShape="1">
          <a:blip r:embed="rId3">
            <a:alphaModFix/>
          </a:blip>
          <a:srcRect/>
          <a:stretch/>
        </p:blipFill>
        <p:spPr>
          <a:xfrm>
            <a:off x="9824969" y="5753275"/>
            <a:ext cx="855065" cy="850714"/>
          </a:xfrm>
          <a:prstGeom prst="rect">
            <a:avLst/>
          </a:prstGeom>
          <a:noFill/>
          <a:ln>
            <a:noFill/>
          </a:ln>
        </p:spPr>
      </p:pic>
      <p:pic>
        <p:nvPicPr>
          <p:cNvPr id="273" name="Shape 273"/>
          <p:cNvPicPr preferRelativeResize="0"/>
          <p:nvPr/>
        </p:nvPicPr>
        <p:blipFill rotWithShape="1">
          <a:blip r:embed="rId4">
            <a:alphaModFix/>
          </a:blip>
          <a:srcRect/>
          <a:stretch/>
        </p:blipFill>
        <p:spPr>
          <a:xfrm>
            <a:off x="8318245" y="5652739"/>
            <a:ext cx="1372080" cy="874948"/>
          </a:xfrm>
          <a:prstGeom prst="rect">
            <a:avLst/>
          </a:prstGeom>
          <a:noFill/>
          <a:ln>
            <a:noFill/>
          </a:ln>
        </p:spPr>
      </p:pic>
      <p:pic>
        <p:nvPicPr>
          <p:cNvPr id="274" name="Shape 274"/>
          <p:cNvPicPr preferRelativeResize="0"/>
          <p:nvPr/>
        </p:nvPicPr>
        <p:blipFill rotWithShape="1">
          <a:blip r:embed="rId5">
            <a:alphaModFix/>
          </a:blip>
          <a:srcRect/>
          <a:stretch/>
        </p:blipFill>
        <p:spPr>
          <a:xfrm>
            <a:off x="6831853" y="5288282"/>
            <a:ext cx="1258360" cy="1324851"/>
          </a:xfrm>
          <a:prstGeom prst="rect">
            <a:avLst/>
          </a:prstGeom>
          <a:noFill/>
          <a:ln>
            <a:noFill/>
          </a:ln>
        </p:spPr>
      </p:pic>
      <p:pic>
        <p:nvPicPr>
          <p:cNvPr id="275" name="Shape 275"/>
          <p:cNvPicPr preferRelativeResize="0"/>
          <p:nvPr/>
        </p:nvPicPr>
        <p:blipFill rotWithShape="1">
          <a:blip r:embed="rId6">
            <a:alphaModFix/>
          </a:blip>
          <a:srcRect/>
          <a:stretch/>
        </p:blipFill>
        <p:spPr>
          <a:xfrm>
            <a:off x="1018577" y="5956972"/>
            <a:ext cx="1372080" cy="750045"/>
          </a:xfrm>
          <a:prstGeom prst="rect">
            <a:avLst/>
          </a:prstGeom>
          <a:noFill/>
          <a:ln>
            <a:noFill/>
          </a:ln>
        </p:spPr>
      </p:pic>
      <p:pic>
        <p:nvPicPr>
          <p:cNvPr id="276" name="Shape 276"/>
          <p:cNvPicPr preferRelativeResize="0"/>
          <p:nvPr/>
        </p:nvPicPr>
        <p:blipFill rotWithShape="1">
          <a:blip r:embed="rId7">
            <a:alphaModFix/>
          </a:blip>
          <a:srcRect/>
          <a:stretch/>
        </p:blipFill>
        <p:spPr>
          <a:xfrm>
            <a:off x="5807371" y="5691964"/>
            <a:ext cx="848228" cy="971267"/>
          </a:xfrm>
          <a:prstGeom prst="rect">
            <a:avLst/>
          </a:prstGeom>
          <a:noFill/>
          <a:ln>
            <a:noFill/>
          </a:ln>
        </p:spPr>
      </p:pic>
      <p:pic>
        <p:nvPicPr>
          <p:cNvPr id="277" name="Shape 277"/>
          <p:cNvPicPr preferRelativeResize="0"/>
          <p:nvPr/>
        </p:nvPicPr>
        <p:blipFill rotWithShape="1">
          <a:blip r:embed="rId8">
            <a:alphaModFix/>
          </a:blip>
          <a:srcRect/>
          <a:stretch/>
        </p:blipFill>
        <p:spPr>
          <a:xfrm>
            <a:off x="4359073" y="5725622"/>
            <a:ext cx="1287566" cy="1035273"/>
          </a:xfrm>
          <a:prstGeom prst="rect">
            <a:avLst/>
          </a:prstGeom>
          <a:noFill/>
          <a:ln>
            <a:noFill/>
          </a:ln>
        </p:spPr>
      </p:pic>
      <p:pic>
        <p:nvPicPr>
          <p:cNvPr id="278" name="Shape 278"/>
          <p:cNvPicPr preferRelativeResize="0"/>
          <p:nvPr/>
        </p:nvPicPr>
        <p:blipFill rotWithShape="1">
          <a:blip r:embed="rId9">
            <a:alphaModFix/>
          </a:blip>
          <a:srcRect/>
          <a:stretch/>
        </p:blipFill>
        <p:spPr>
          <a:xfrm>
            <a:off x="2425093" y="5753276"/>
            <a:ext cx="1680298" cy="979968"/>
          </a:xfrm>
          <a:prstGeom prst="rect">
            <a:avLst/>
          </a:prstGeom>
          <a:noFill/>
          <a:ln>
            <a:noFill/>
          </a:ln>
        </p:spPr>
      </p:pic>
      <p:sp>
        <p:nvSpPr>
          <p:cNvPr id="280" name="Shape 280"/>
          <p:cNvSpPr txBox="1"/>
          <p:nvPr/>
        </p:nvSpPr>
        <p:spPr>
          <a:xfrm rot="-5400000">
            <a:off x="-617508" y="2152490"/>
            <a:ext cx="2228604" cy="690220"/>
          </a:xfrm>
          <a:prstGeom prst="rect">
            <a:avLst/>
          </a:prstGeom>
          <a:noFill/>
          <a:ln>
            <a:noFill/>
          </a:ln>
        </p:spPr>
        <p:txBody>
          <a:bodyPr lIns="93195" tIns="46585" rIns="93195" bIns="46585" anchor="t" anchorCtr="0">
            <a:noAutofit/>
          </a:bodyPr>
          <a:lstStyle/>
          <a:p>
            <a:pPr algn="ctr" defTabSz="932046">
              <a:buSzPct val="25000"/>
            </a:pPr>
            <a:r>
              <a:rPr lang="en-US" sz="1937" kern="0" dirty="0">
                <a:solidFill>
                  <a:srgbClr val="394D54"/>
                </a:solidFill>
                <a:latin typeface="Calibri"/>
                <a:ea typeface="Calibri"/>
                <a:cs typeface="Calibri"/>
                <a:sym typeface="Calibri"/>
                <a:rtl val="0"/>
              </a:rPr>
              <a:t>Multiples </a:t>
            </a:r>
            <a:r>
              <a:rPr lang="en-US" sz="1937" kern="0" dirty="0" err="1">
                <a:solidFill>
                  <a:srgbClr val="394D54"/>
                </a:solidFill>
                <a:latin typeface="Calibri"/>
                <a:ea typeface="Calibri"/>
                <a:cs typeface="Calibri"/>
                <a:sym typeface="Calibri"/>
                <a:rtl val="0"/>
              </a:rPr>
              <a:t>mercancias</a:t>
            </a:r>
            <a:endParaRPr lang="en-US" sz="1937" kern="0" dirty="0">
              <a:solidFill>
                <a:srgbClr val="394D54"/>
              </a:solidFill>
              <a:latin typeface="Calibri"/>
              <a:ea typeface="Calibri"/>
              <a:cs typeface="Calibri"/>
              <a:sym typeface="Calibri"/>
              <a:rtl val="0"/>
            </a:endParaRPr>
          </a:p>
        </p:txBody>
      </p:sp>
      <p:sp>
        <p:nvSpPr>
          <p:cNvPr id="281" name="Shape 281"/>
          <p:cNvSpPr txBox="1"/>
          <p:nvPr/>
        </p:nvSpPr>
        <p:spPr>
          <a:xfrm rot="-5400000">
            <a:off x="-751610" y="4705364"/>
            <a:ext cx="2490190" cy="988270"/>
          </a:xfrm>
          <a:prstGeom prst="rect">
            <a:avLst/>
          </a:prstGeom>
          <a:noFill/>
          <a:ln>
            <a:noFill/>
          </a:ln>
        </p:spPr>
        <p:txBody>
          <a:bodyPr lIns="93195" tIns="46585" rIns="93195" bIns="46585" anchor="t" anchorCtr="0">
            <a:noAutofit/>
          </a:bodyPr>
          <a:lstStyle/>
          <a:p>
            <a:pPr algn="ctr" defTabSz="932046">
              <a:buSzPct val="25000"/>
            </a:pPr>
            <a:r>
              <a:rPr lang="en-US" sz="1937" kern="0" dirty="0" err="1">
                <a:solidFill>
                  <a:srgbClr val="394D54"/>
                </a:solidFill>
                <a:latin typeface="Calibri"/>
                <a:ea typeface="Calibri"/>
                <a:cs typeface="Calibri"/>
                <a:sym typeface="Calibri"/>
                <a:rtl val="0"/>
              </a:rPr>
              <a:t>Multitud</a:t>
            </a:r>
            <a:r>
              <a:rPr lang="en-US" sz="1937" kern="0" dirty="0">
                <a:solidFill>
                  <a:srgbClr val="394D54"/>
                </a:solidFill>
                <a:latin typeface="Calibri"/>
                <a:ea typeface="Calibri"/>
                <a:cs typeface="Calibri"/>
                <a:sym typeface="Calibri"/>
                <a:rtl val="0"/>
              </a:rPr>
              <a:t> de </a:t>
            </a:r>
            <a:r>
              <a:rPr lang="en-US" sz="1937" kern="0" dirty="0" err="1">
                <a:solidFill>
                  <a:srgbClr val="394D54"/>
                </a:solidFill>
                <a:latin typeface="Calibri"/>
                <a:ea typeface="Calibri"/>
                <a:cs typeface="Calibri"/>
                <a:sym typeface="Calibri"/>
                <a:rtl val="0"/>
              </a:rPr>
              <a:t>metodos</a:t>
            </a:r>
            <a:r>
              <a:rPr lang="en-US" sz="1937" kern="0" dirty="0">
                <a:solidFill>
                  <a:srgbClr val="394D54"/>
                </a:solidFill>
                <a:latin typeface="Calibri"/>
                <a:ea typeface="Calibri"/>
                <a:cs typeface="Calibri"/>
                <a:sym typeface="Calibri"/>
                <a:rtl val="0"/>
              </a:rPr>
              <a:t> de </a:t>
            </a:r>
            <a:r>
              <a:rPr lang="en-US" sz="1937" kern="0" dirty="0" err="1">
                <a:solidFill>
                  <a:srgbClr val="394D54"/>
                </a:solidFill>
                <a:latin typeface="Calibri"/>
                <a:ea typeface="Calibri"/>
                <a:cs typeface="Calibri"/>
                <a:sym typeface="Calibri"/>
                <a:rtl val="0"/>
              </a:rPr>
              <a:t>transporte</a:t>
            </a:r>
            <a:r>
              <a:rPr lang="en-US" sz="1937" kern="0" dirty="0">
                <a:solidFill>
                  <a:srgbClr val="394D54"/>
                </a:solidFill>
                <a:latin typeface="Calibri"/>
                <a:ea typeface="Calibri"/>
                <a:cs typeface="Calibri"/>
                <a:sym typeface="Calibri"/>
                <a:rtl val="0"/>
              </a:rPr>
              <a:t> y </a:t>
            </a:r>
            <a:r>
              <a:rPr lang="en-US" sz="1937" kern="0" dirty="0" err="1">
                <a:solidFill>
                  <a:srgbClr val="394D54"/>
                </a:solidFill>
                <a:latin typeface="Calibri"/>
                <a:ea typeface="Calibri"/>
                <a:cs typeface="Calibri"/>
                <a:sym typeface="Calibri"/>
                <a:rtl val="0"/>
              </a:rPr>
              <a:t>almacenmainto</a:t>
            </a:r>
            <a:endParaRPr lang="en-US" sz="1937" kern="0" dirty="0">
              <a:solidFill>
                <a:srgbClr val="394D54"/>
              </a:solidFill>
              <a:latin typeface="Calibri"/>
              <a:ea typeface="Calibri"/>
              <a:cs typeface="Calibri"/>
              <a:sym typeface="Calibri"/>
              <a:rtl val="0"/>
            </a:endParaRPr>
          </a:p>
        </p:txBody>
      </p:sp>
      <p:sp>
        <p:nvSpPr>
          <p:cNvPr id="282" name="Shape 282"/>
          <p:cNvSpPr txBox="1"/>
          <p:nvPr/>
        </p:nvSpPr>
        <p:spPr>
          <a:xfrm rot="5400000">
            <a:off x="10633356" y="1712330"/>
            <a:ext cx="2228604" cy="1286320"/>
          </a:xfrm>
          <a:prstGeom prst="rect">
            <a:avLst/>
          </a:prstGeom>
          <a:noFill/>
          <a:ln>
            <a:noFill/>
          </a:ln>
        </p:spPr>
        <p:txBody>
          <a:bodyPr lIns="93195" tIns="46585" rIns="93195" bIns="46585" anchor="t" anchorCtr="0">
            <a:noAutofit/>
          </a:bodyPr>
          <a:lstStyle/>
          <a:p>
            <a:pPr algn="ctr" defTabSz="932046">
              <a:buSzPct val="25000"/>
            </a:pPr>
            <a:r>
              <a:rPr lang="en-US" sz="1937" kern="0" dirty="0">
                <a:solidFill>
                  <a:srgbClr val="394D54"/>
                </a:solidFill>
                <a:latin typeface="Calibri"/>
                <a:ea typeface="Calibri"/>
                <a:cs typeface="Calibri"/>
                <a:sym typeface="Calibri"/>
                <a:rtl val="0"/>
              </a:rPr>
              <a:t>No me </a:t>
            </a:r>
            <a:r>
              <a:rPr lang="en-US" sz="1937" kern="0" dirty="0" err="1">
                <a:solidFill>
                  <a:srgbClr val="394D54"/>
                </a:solidFill>
                <a:latin typeface="Calibri"/>
                <a:ea typeface="Calibri"/>
                <a:cs typeface="Calibri"/>
                <a:sym typeface="Calibri"/>
                <a:rtl val="0"/>
              </a:rPr>
              <a:t>preocupa</a:t>
            </a:r>
            <a:r>
              <a:rPr lang="en-US" sz="1937" kern="0" dirty="0">
                <a:solidFill>
                  <a:srgbClr val="394D54"/>
                </a:solidFill>
                <a:latin typeface="Calibri"/>
                <a:ea typeface="Calibri"/>
                <a:cs typeface="Calibri"/>
                <a:sym typeface="Calibri"/>
                <a:rtl val="0"/>
              </a:rPr>
              <a:t> </a:t>
            </a:r>
            <a:r>
              <a:rPr lang="en-US" sz="1937" kern="0" dirty="0" err="1">
                <a:solidFill>
                  <a:srgbClr val="394D54"/>
                </a:solidFill>
                <a:latin typeface="Calibri"/>
                <a:ea typeface="Calibri"/>
                <a:cs typeface="Calibri"/>
                <a:sym typeface="Calibri"/>
                <a:rtl val="0"/>
              </a:rPr>
              <a:t>como</a:t>
            </a:r>
            <a:r>
              <a:rPr lang="en-US" sz="1937" kern="0" dirty="0">
                <a:solidFill>
                  <a:srgbClr val="394D54"/>
                </a:solidFill>
                <a:latin typeface="Calibri"/>
                <a:ea typeface="Calibri"/>
                <a:cs typeface="Calibri"/>
                <a:sym typeface="Calibri"/>
                <a:rtl val="0"/>
              </a:rPr>
              <a:t> </a:t>
            </a:r>
            <a:r>
              <a:rPr lang="en-US" sz="1937" kern="0" dirty="0" err="1">
                <a:solidFill>
                  <a:srgbClr val="394D54"/>
                </a:solidFill>
                <a:latin typeface="Calibri"/>
                <a:ea typeface="Calibri"/>
                <a:cs typeface="Calibri"/>
                <a:sym typeface="Calibri"/>
                <a:rtl val="0"/>
              </a:rPr>
              <a:t>interactuan</a:t>
            </a:r>
            <a:r>
              <a:rPr lang="en-US" sz="1937" kern="0" dirty="0">
                <a:solidFill>
                  <a:srgbClr val="394D54"/>
                </a:solidFill>
                <a:latin typeface="Calibri"/>
                <a:ea typeface="Calibri"/>
                <a:cs typeface="Calibri"/>
                <a:sym typeface="Calibri"/>
                <a:rtl val="0"/>
              </a:rPr>
              <a:t> </a:t>
            </a:r>
            <a:r>
              <a:rPr lang="en-US" sz="1937" kern="0" dirty="0" err="1">
                <a:solidFill>
                  <a:srgbClr val="394D54"/>
                </a:solidFill>
                <a:latin typeface="Calibri"/>
                <a:ea typeface="Calibri"/>
                <a:cs typeface="Calibri"/>
                <a:sym typeface="Calibri"/>
                <a:rtl val="0"/>
              </a:rPr>
              <a:t>los</a:t>
            </a:r>
            <a:r>
              <a:rPr lang="en-US" sz="1937" kern="0" dirty="0">
                <a:solidFill>
                  <a:srgbClr val="394D54"/>
                </a:solidFill>
                <a:latin typeface="Calibri"/>
                <a:ea typeface="Calibri"/>
                <a:cs typeface="Calibri"/>
                <a:sym typeface="Calibri"/>
                <a:rtl val="0"/>
              </a:rPr>
              <a:t> </a:t>
            </a:r>
            <a:r>
              <a:rPr lang="en-US" sz="1937" kern="0" dirty="0" err="1">
                <a:solidFill>
                  <a:srgbClr val="394D54"/>
                </a:solidFill>
                <a:latin typeface="Calibri"/>
                <a:ea typeface="Calibri"/>
                <a:cs typeface="Calibri"/>
                <a:sym typeface="Calibri"/>
                <a:rtl val="0"/>
              </a:rPr>
              <a:t>inmuebles</a:t>
            </a:r>
            <a:r>
              <a:rPr lang="en-US" sz="1937" kern="0" dirty="0">
                <a:solidFill>
                  <a:srgbClr val="394D54"/>
                </a:solidFill>
                <a:latin typeface="Calibri"/>
                <a:ea typeface="Calibri"/>
                <a:cs typeface="Calibri"/>
                <a:sym typeface="Calibri"/>
                <a:rtl val="0"/>
              </a:rPr>
              <a:t> entre </a:t>
            </a:r>
            <a:r>
              <a:rPr lang="en-US" sz="1937" kern="0" dirty="0" err="1">
                <a:solidFill>
                  <a:srgbClr val="394D54"/>
                </a:solidFill>
                <a:latin typeface="Calibri"/>
                <a:ea typeface="Calibri"/>
                <a:cs typeface="Calibri"/>
                <a:sym typeface="Calibri"/>
                <a:rtl val="0"/>
              </a:rPr>
              <a:t>si</a:t>
            </a:r>
            <a:endParaRPr lang="en-US" sz="1937" kern="0" dirty="0">
              <a:solidFill>
                <a:srgbClr val="394D54"/>
              </a:solidFill>
              <a:latin typeface="Calibri"/>
              <a:ea typeface="Calibri"/>
              <a:cs typeface="Calibri"/>
              <a:sym typeface="Calibri"/>
              <a:rtl val="0"/>
            </a:endParaRPr>
          </a:p>
        </p:txBody>
      </p:sp>
      <p:sp>
        <p:nvSpPr>
          <p:cNvPr id="283" name="Shape 283"/>
          <p:cNvSpPr txBox="1"/>
          <p:nvPr/>
        </p:nvSpPr>
        <p:spPr>
          <a:xfrm rot="5400000">
            <a:off x="10525385" y="4527413"/>
            <a:ext cx="2228604" cy="1584371"/>
          </a:xfrm>
          <a:prstGeom prst="rect">
            <a:avLst/>
          </a:prstGeom>
          <a:noFill/>
          <a:ln>
            <a:noFill/>
          </a:ln>
        </p:spPr>
        <p:txBody>
          <a:bodyPr lIns="93195" tIns="46585" rIns="93195" bIns="46585" anchor="t" anchorCtr="0">
            <a:noAutofit/>
          </a:bodyPr>
          <a:lstStyle/>
          <a:p>
            <a:pPr algn="ctr" defTabSz="932046">
              <a:buSzPct val="25000"/>
            </a:pPr>
            <a:r>
              <a:rPr lang="en-US" sz="1937" kern="0" dirty="0">
                <a:solidFill>
                  <a:srgbClr val="394D54"/>
                </a:solidFill>
                <a:latin typeface="Calibri"/>
                <a:ea typeface="Calibri"/>
                <a:cs typeface="Calibri"/>
                <a:sym typeface="Calibri"/>
                <a:rtl val="0"/>
              </a:rPr>
              <a:t>Se </a:t>
            </a:r>
            <a:r>
              <a:rPr lang="en-US" sz="1937" kern="0" dirty="0" err="1">
                <a:solidFill>
                  <a:srgbClr val="394D54"/>
                </a:solidFill>
                <a:latin typeface="Calibri"/>
                <a:ea typeface="Calibri"/>
                <a:cs typeface="Calibri"/>
                <a:sym typeface="Calibri"/>
                <a:rtl val="0"/>
              </a:rPr>
              <a:t>puede</a:t>
            </a:r>
            <a:r>
              <a:rPr lang="en-US" sz="1937" kern="0" dirty="0">
                <a:solidFill>
                  <a:srgbClr val="394D54"/>
                </a:solidFill>
                <a:latin typeface="Calibri"/>
                <a:ea typeface="Calibri"/>
                <a:cs typeface="Calibri"/>
                <a:sym typeface="Calibri"/>
                <a:rtl val="0"/>
              </a:rPr>
              <a:t> </a:t>
            </a:r>
            <a:r>
              <a:rPr lang="en-US" sz="1937" kern="0" dirty="0" err="1">
                <a:solidFill>
                  <a:srgbClr val="394D54"/>
                </a:solidFill>
                <a:latin typeface="Calibri"/>
                <a:ea typeface="Calibri"/>
                <a:cs typeface="Calibri"/>
                <a:sym typeface="Calibri"/>
                <a:rtl val="0"/>
              </a:rPr>
              <a:t>transportar</a:t>
            </a:r>
            <a:r>
              <a:rPr lang="en-US" sz="1937" kern="0" dirty="0">
                <a:solidFill>
                  <a:srgbClr val="394D54"/>
                </a:solidFill>
                <a:latin typeface="Calibri"/>
                <a:ea typeface="Calibri"/>
                <a:cs typeface="Calibri"/>
                <a:sym typeface="Calibri"/>
                <a:rtl val="0"/>
              </a:rPr>
              <a:t> la </a:t>
            </a:r>
            <a:r>
              <a:rPr lang="en-US" sz="1937" kern="0" dirty="0" err="1">
                <a:solidFill>
                  <a:srgbClr val="394D54"/>
                </a:solidFill>
                <a:latin typeface="Calibri"/>
                <a:ea typeface="Calibri"/>
                <a:cs typeface="Calibri"/>
                <a:sym typeface="Calibri"/>
                <a:rtl val="0"/>
              </a:rPr>
              <a:t>mercancia</a:t>
            </a:r>
            <a:r>
              <a:rPr lang="en-US" sz="1937" kern="0" dirty="0">
                <a:solidFill>
                  <a:srgbClr val="394D54"/>
                </a:solidFill>
                <a:latin typeface="Calibri"/>
                <a:ea typeface="Calibri"/>
                <a:cs typeface="Calibri"/>
                <a:sym typeface="Calibri"/>
                <a:rtl val="0"/>
              </a:rPr>
              <a:t> </a:t>
            </a:r>
            <a:r>
              <a:rPr lang="en-US" sz="1937" kern="0" dirty="0" err="1">
                <a:solidFill>
                  <a:srgbClr val="394D54"/>
                </a:solidFill>
                <a:latin typeface="Calibri"/>
                <a:ea typeface="Calibri"/>
                <a:cs typeface="Calibri"/>
                <a:sym typeface="Calibri"/>
                <a:rtl val="0"/>
              </a:rPr>
              <a:t>rápidamente</a:t>
            </a:r>
            <a:r>
              <a:rPr lang="en-US" sz="1937" kern="0" dirty="0">
                <a:solidFill>
                  <a:srgbClr val="394D54"/>
                </a:solidFill>
                <a:latin typeface="Calibri"/>
                <a:ea typeface="Calibri"/>
                <a:cs typeface="Calibri"/>
                <a:sym typeface="Calibri"/>
                <a:rtl val="0"/>
              </a:rPr>
              <a:t> y sin </a:t>
            </a:r>
            <a:r>
              <a:rPr lang="en-US" sz="1937" kern="0" dirty="0" err="1">
                <a:solidFill>
                  <a:srgbClr val="394D54"/>
                </a:solidFill>
                <a:latin typeface="Calibri"/>
                <a:ea typeface="Calibri"/>
                <a:cs typeface="Calibri"/>
                <a:sym typeface="Calibri"/>
                <a:rtl val="0"/>
              </a:rPr>
              <a:t>problemas</a:t>
            </a:r>
            <a:endParaRPr lang="en-US" sz="1937" kern="0" dirty="0">
              <a:solidFill>
                <a:srgbClr val="394D54"/>
              </a:solidFill>
              <a:latin typeface="Calibri"/>
              <a:ea typeface="Calibri"/>
              <a:cs typeface="Calibri"/>
              <a:sym typeface="Calibri"/>
              <a:rtl val="0"/>
            </a:endParaRPr>
          </a:p>
        </p:txBody>
      </p:sp>
      <p:sp>
        <p:nvSpPr>
          <p:cNvPr id="284" name="Shape 284"/>
          <p:cNvSpPr txBox="1">
            <a:spLocks noGrp="1"/>
          </p:cNvSpPr>
          <p:nvPr>
            <p:ph type="title"/>
          </p:nvPr>
        </p:nvSpPr>
        <p:spPr>
          <a:xfrm>
            <a:off x="274605" y="200525"/>
            <a:ext cx="11888046" cy="1012617"/>
          </a:xfrm>
        </p:spPr>
        <p:txBody>
          <a:bodyPr>
            <a:normAutofit/>
          </a:bodyPr>
          <a:lstStyle/>
          <a:p>
            <a:r>
              <a:rPr lang="en-US" dirty="0" err="1" smtClean="0">
                <a:sym typeface="Cabin"/>
              </a:rPr>
              <a:t>Solución</a:t>
            </a:r>
            <a:r>
              <a:rPr lang="en-US" dirty="0" smtClean="0">
                <a:sym typeface="Cabin"/>
              </a:rPr>
              <a:t>: </a:t>
            </a:r>
            <a:r>
              <a:rPr lang="en-US" dirty="0" err="1" smtClean="0">
                <a:sym typeface="Cabin"/>
              </a:rPr>
              <a:t>Transporte</a:t>
            </a:r>
            <a:r>
              <a:rPr lang="en-US" dirty="0" smtClean="0">
                <a:sym typeface="Cabin"/>
              </a:rPr>
              <a:t> </a:t>
            </a:r>
            <a:r>
              <a:rPr lang="en-US" dirty="0" err="1" smtClean="0">
                <a:sym typeface="Cabin"/>
              </a:rPr>
              <a:t>en</a:t>
            </a:r>
            <a:r>
              <a:rPr lang="en-US" dirty="0" smtClean="0">
                <a:sym typeface="Cabin"/>
              </a:rPr>
              <a:t> </a:t>
            </a:r>
            <a:r>
              <a:rPr lang="en-US" dirty="0" err="1" smtClean="0">
                <a:sym typeface="Cabin"/>
              </a:rPr>
              <a:t>contenedores</a:t>
            </a:r>
            <a:endParaRPr lang="en-US" dirty="0">
              <a:sym typeface="Cabin"/>
            </a:endParaRPr>
          </a:p>
        </p:txBody>
      </p:sp>
      <p:pic>
        <p:nvPicPr>
          <p:cNvPr id="285" name="Shape 285"/>
          <p:cNvPicPr preferRelativeResize="0"/>
          <p:nvPr/>
        </p:nvPicPr>
        <p:blipFill rotWithShape="1">
          <a:blip r:embed="rId10">
            <a:alphaModFix/>
          </a:blip>
          <a:srcRect/>
          <a:stretch/>
        </p:blipFill>
        <p:spPr>
          <a:xfrm>
            <a:off x="3997800" y="3092764"/>
            <a:ext cx="3807739" cy="1794703"/>
          </a:xfrm>
          <a:prstGeom prst="rect">
            <a:avLst/>
          </a:prstGeom>
          <a:noFill/>
          <a:ln>
            <a:noFill/>
          </a:ln>
        </p:spPr>
      </p:pic>
      <p:cxnSp>
        <p:nvCxnSpPr>
          <p:cNvPr id="286" name="Shape 286"/>
          <p:cNvCxnSpPr/>
          <p:nvPr/>
        </p:nvCxnSpPr>
        <p:spPr>
          <a:xfrm rot="8100000" flipH="1">
            <a:off x="6804004" y="2563073"/>
            <a:ext cx="1540918" cy="2567"/>
          </a:xfrm>
          <a:prstGeom prst="straightConnector1">
            <a:avLst/>
          </a:prstGeom>
          <a:noFill/>
          <a:ln w="69850" cap="flat">
            <a:solidFill>
              <a:schemeClr val="dk1"/>
            </a:solidFill>
            <a:prstDash val="solid"/>
            <a:miter/>
            <a:headEnd type="triangle" w="lg" len="lg"/>
            <a:tailEnd type="triangle" w="lg" len="lg"/>
          </a:ln>
        </p:spPr>
      </p:cxnSp>
      <p:cxnSp>
        <p:nvCxnSpPr>
          <p:cNvPr id="287" name="Shape 287"/>
          <p:cNvCxnSpPr/>
          <p:nvPr/>
        </p:nvCxnSpPr>
        <p:spPr>
          <a:xfrm rot="-8100000" flipH="1">
            <a:off x="3685514" y="2612527"/>
            <a:ext cx="1540918" cy="2567"/>
          </a:xfrm>
          <a:prstGeom prst="straightConnector1">
            <a:avLst/>
          </a:prstGeom>
          <a:noFill/>
          <a:ln w="69850" cap="flat">
            <a:solidFill>
              <a:schemeClr val="dk1"/>
            </a:solidFill>
            <a:prstDash val="solid"/>
            <a:miter/>
            <a:headEnd type="triangle" w="lg" len="lg"/>
            <a:tailEnd type="triangle" w="lg" len="lg"/>
          </a:ln>
        </p:spPr>
      </p:cxnSp>
      <p:sp>
        <p:nvSpPr>
          <p:cNvPr id="288" name="Shape 288"/>
          <p:cNvSpPr/>
          <p:nvPr/>
        </p:nvSpPr>
        <p:spPr>
          <a:xfrm>
            <a:off x="7468458" y="3787671"/>
            <a:ext cx="3466666" cy="1349070"/>
          </a:xfrm>
          <a:prstGeom prst="rect">
            <a:avLst/>
          </a:prstGeom>
          <a:solidFill>
            <a:srgbClr val="67217A"/>
          </a:solidFill>
          <a:ln>
            <a:noFill/>
          </a:ln>
        </p:spPr>
        <p:txBody>
          <a:bodyPr lIns="93195" tIns="46585" rIns="93195" bIns="46585" anchor="t" anchorCtr="0">
            <a:noAutofit/>
          </a:bodyPr>
          <a:lstStyle/>
          <a:p>
            <a:pPr defTabSz="932046">
              <a:buSzPct val="25000"/>
            </a:pPr>
            <a:r>
              <a:rPr lang="en-US" sz="1632" b="1" kern="0" dirty="0">
                <a:solidFill>
                  <a:srgbClr val="FFFFFF"/>
                </a:solidFill>
                <a:ea typeface="Arial"/>
                <a:cs typeface="Arial"/>
                <a:sym typeface="Arial"/>
                <a:rtl val="0"/>
              </a:rPr>
              <a:t>. Y </a:t>
            </a:r>
            <a:r>
              <a:rPr lang="en-US" sz="1632" b="1" kern="0" dirty="0" err="1">
                <a:solidFill>
                  <a:srgbClr val="FFFFFF"/>
                </a:solidFill>
                <a:ea typeface="Arial"/>
                <a:cs typeface="Arial"/>
                <a:sym typeface="Arial"/>
                <a:rtl val="0"/>
              </a:rPr>
              <a:t>en</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medio</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pueden</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ser</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cargados</a:t>
            </a:r>
            <a:r>
              <a:rPr lang="en-US" sz="1632" b="1" kern="0" dirty="0">
                <a:solidFill>
                  <a:srgbClr val="FFFFFF"/>
                </a:solidFill>
                <a:ea typeface="Arial"/>
                <a:cs typeface="Arial"/>
                <a:sym typeface="Arial"/>
                <a:rtl val="0"/>
              </a:rPr>
              <a:t> y </a:t>
            </a:r>
            <a:r>
              <a:rPr lang="en-US" sz="1632" b="1" kern="0" dirty="0" err="1">
                <a:solidFill>
                  <a:srgbClr val="FFFFFF"/>
                </a:solidFill>
                <a:ea typeface="Arial"/>
                <a:cs typeface="Arial"/>
                <a:sym typeface="Arial"/>
                <a:rtl val="0"/>
              </a:rPr>
              <a:t>descargados</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apilados</a:t>
            </a:r>
            <a:r>
              <a:rPr lang="en-US" sz="1632" b="1" kern="0" dirty="0">
                <a:solidFill>
                  <a:srgbClr val="FFFFFF"/>
                </a:solidFill>
                <a:ea typeface="Arial"/>
                <a:cs typeface="Arial"/>
                <a:sym typeface="Arial"/>
                <a:rtl val="0"/>
              </a:rPr>
              <a:t>, que se </a:t>
            </a:r>
            <a:r>
              <a:rPr lang="en-US" sz="1632" b="1" kern="0" dirty="0" err="1">
                <a:solidFill>
                  <a:srgbClr val="FFFFFF"/>
                </a:solidFill>
                <a:ea typeface="Arial"/>
                <a:cs typeface="Arial"/>
                <a:sym typeface="Arial"/>
                <a:rtl val="0"/>
              </a:rPr>
              <a:t>transportan</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en</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largas</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distancias</a:t>
            </a:r>
            <a:r>
              <a:rPr lang="en-US" sz="1632" b="1" kern="0" dirty="0">
                <a:solidFill>
                  <a:srgbClr val="FFFFFF"/>
                </a:solidFill>
                <a:ea typeface="Arial"/>
                <a:cs typeface="Arial"/>
                <a:sym typeface="Arial"/>
                <a:rtl val="0"/>
              </a:rPr>
              <a:t> y se </a:t>
            </a:r>
            <a:r>
              <a:rPr lang="en-US" sz="1632" b="1" kern="0" dirty="0" err="1">
                <a:solidFill>
                  <a:srgbClr val="FFFFFF"/>
                </a:solidFill>
                <a:ea typeface="Arial"/>
                <a:cs typeface="Arial"/>
                <a:sym typeface="Arial"/>
                <a:rtl val="0"/>
              </a:rPr>
              <a:t>cambian</a:t>
            </a:r>
            <a:r>
              <a:rPr lang="en-US" sz="1632" b="1" kern="0" dirty="0">
                <a:solidFill>
                  <a:srgbClr val="FFFFFF"/>
                </a:solidFill>
                <a:ea typeface="Arial"/>
                <a:cs typeface="Arial"/>
                <a:sym typeface="Arial"/>
                <a:rtl val="0"/>
              </a:rPr>
              <a:t> de un </a:t>
            </a:r>
            <a:r>
              <a:rPr lang="en-US" sz="1632" b="1" kern="0" dirty="0" err="1">
                <a:solidFill>
                  <a:srgbClr val="FFFFFF"/>
                </a:solidFill>
                <a:ea typeface="Arial"/>
                <a:cs typeface="Arial"/>
                <a:sym typeface="Arial"/>
                <a:rtl val="0"/>
              </a:rPr>
              <a:t>medio</a:t>
            </a:r>
            <a:r>
              <a:rPr lang="en-US" sz="1632" b="1" kern="0" dirty="0">
                <a:solidFill>
                  <a:srgbClr val="FFFFFF"/>
                </a:solidFill>
                <a:ea typeface="Arial"/>
                <a:cs typeface="Arial"/>
                <a:sym typeface="Arial"/>
                <a:rtl val="0"/>
              </a:rPr>
              <a:t> a </a:t>
            </a:r>
            <a:r>
              <a:rPr lang="en-US" sz="1632" b="1" kern="0" dirty="0" err="1">
                <a:solidFill>
                  <a:srgbClr val="FFFFFF"/>
                </a:solidFill>
                <a:ea typeface="Arial"/>
                <a:cs typeface="Arial"/>
                <a:sym typeface="Arial"/>
                <a:rtl val="0"/>
              </a:rPr>
              <a:t>otro</a:t>
            </a:r>
            <a:endParaRPr lang="en-US" sz="1632" b="1" kern="0" dirty="0">
              <a:solidFill>
                <a:srgbClr val="FFFFFF"/>
              </a:solidFill>
              <a:ea typeface="Arial"/>
              <a:cs typeface="Arial"/>
              <a:sym typeface="Arial"/>
              <a:rtl val="0"/>
            </a:endParaRPr>
          </a:p>
        </p:txBody>
      </p:sp>
      <p:sp>
        <p:nvSpPr>
          <p:cNvPr id="289" name="Shape 289"/>
          <p:cNvSpPr/>
          <p:nvPr/>
        </p:nvSpPr>
        <p:spPr>
          <a:xfrm>
            <a:off x="838399" y="2415348"/>
            <a:ext cx="3126449" cy="1098083"/>
          </a:xfrm>
          <a:prstGeom prst="rect">
            <a:avLst/>
          </a:prstGeom>
          <a:solidFill>
            <a:srgbClr val="67217A"/>
          </a:solidFill>
          <a:ln>
            <a:noFill/>
          </a:ln>
        </p:spPr>
        <p:txBody>
          <a:bodyPr lIns="93195" tIns="46585" rIns="93195" bIns="46585" anchor="t" anchorCtr="0">
            <a:noAutofit/>
          </a:bodyPr>
          <a:lstStyle/>
          <a:p>
            <a:pPr defTabSz="932046">
              <a:buSzPct val="25000"/>
            </a:pPr>
            <a:r>
              <a:rPr lang="en-US" sz="1632" b="1" kern="0" dirty="0">
                <a:solidFill>
                  <a:srgbClr val="FFFFFF"/>
                </a:solidFill>
                <a:ea typeface="Arial"/>
                <a:cs typeface="Arial"/>
                <a:sym typeface="Arial"/>
                <a:rtl val="0"/>
              </a:rPr>
              <a:t>Un </a:t>
            </a:r>
            <a:r>
              <a:rPr lang="en-US" sz="1632" b="1" kern="0" dirty="0" err="1">
                <a:solidFill>
                  <a:srgbClr val="FFFFFF"/>
                </a:solidFill>
                <a:ea typeface="Arial"/>
                <a:cs typeface="Arial"/>
                <a:sym typeface="Arial"/>
                <a:rtl val="0"/>
              </a:rPr>
              <a:t>contenendor</a:t>
            </a:r>
            <a:r>
              <a:rPr lang="en-US" sz="1632" b="1" kern="0" dirty="0">
                <a:solidFill>
                  <a:srgbClr val="FFFFFF"/>
                </a:solidFill>
                <a:ea typeface="Arial"/>
                <a:cs typeface="Arial"/>
                <a:sym typeface="Arial"/>
                <a:rtl val="0"/>
              </a:rPr>
              <a:t> que se </a:t>
            </a:r>
            <a:r>
              <a:rPr lang="en-US" sz="1632" b="1" kern="0" dirty="0" err="1">
                <a:solidFill>
                  <a:srgbClr val="FFFFFF"/>
                </a:solidFill>
                <a:ea typeface="Arial"/>
                <a:cs typeface="Arial"/>
                <a:sym typeface="Arial"/>
                <a:rtl val="0"/>
              </a:rPr>
              <a:t>carga</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cuan</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cualquier</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mercancia</a:t>
            </a:r>
            <a:r>
              <a:rPr lang="en-US" sz="1632" b="1" kern="0" dirty="0">
                <a:solidFill>
                  <a:srgbClr val="FFFFFF"/>
                </a:solidFill>
                <a:ea typeface="Arial"/>
                <a:cs typeface="Arial"/>
                <a:sym typeface="Arial"/>
                <a:rtl val="0"/>
              </a:rPr>
              <a:t> y </a:t>
            </a:r>
            <a:r>
              <a:rPr lang="en-US" sz="1632" b="1" kern="0" dirty="0" err="1">
                <a:solidFill>
                  <a:srgbClr val="FFFFFF"/>
                </a:solidFill>
                <a:ea typeface="Arial"/>
                <a:cs typeface="Arial"/>
                <a:sym typeface="Arial"/>
                <a:rtl val="0"/>
              </a:rPr>
              <a:t>permance</a:t>
            </a:r>
            <a:r>
              <a:rPr lang="en-US" sz="1632" b="1" kern="0" dirty="0">
                <a:solidFill>
                  <a:srgbClr val="FFFFFF"/>
                </a:solidFill>
                <a:ea typeface="Arial"/>
                <a:cs typeface="Arial"/>
                <a:sym typeface="Arial"/>
                <a:rtl val="0"/>
              </a:rPr>
              <a:t> </a:t>
            </a:r>
            <a:r>
              <a:rPr lang="en-US" sz="1632" b="1" kern="0" dirty="0" err="1">
                <a:solidFill>
                  <a:srgbClr val="FFFFFF"/>
                </a:solidFill>
                <a:ea typeface="Arial"/>
                <a:cs typeface="Arial"/>
                <a:sym typeface="Arial"/>
                <a:rtl val="0"/>
              </a:rPr>
              <a:t>sellada</a:t>
            </a:r>
            <a:r>
              <a:rPr lang="en-US" sz="1632" b="1" kern="0" dirty="0">
                <a:solidFill>
                  <a:srgbClr val="FFFFFF"/>
                </a:solidFill>
                <a:ea typeface="Arial"/>
                <a:cs typeface="Arial"/>
                <a:sym typeface="Arial"/>
                <a:rtl val="0"/>
              </a:rPr>
              <a:t> hasta el </a:t>
            </a:r>
            <a:r>
              <a:rPr lang="en-US" sz="1632" b="1" kern="0" dirty="0" err="1">
                <a:solidFill>
                  <a:srgbClr val="FFFFFF"/>
                </a:solidFill>
                <a:ea typeface="Arial"/>
                <a:cs typeface="Arial"/>
                <a:sym typeface="Arial"/>
                <a:rtl val="0"/>
              </a:rPr>
              <a:t>destino</a:t>
            </a:r>
            <a:r>
              <a:rPr lang="en-US" sz="1632" b="1" kern="0" dirty="0">
                <a:solidFill>
                  <a:srgbClr val="FFFFFF"/>
                </a:solidFill>
                <a:ea typeface="Arial"/>
                <a:cs typeface="Arial"/>
                <a:sym typeface="Arial"/>
                <a:rtl val="0"/>
              </a:rPr>
              <a:t> </a:t>
            </a:r>
            <a:r>
              <a:rPr lang="en-US" sz="1632" b="1" kern="0" dirty="0">
                <a:solidFill>
                  <a:srgbClr val="FFFFFF"/>
                </a:solidFill>
                <a:ea typeface="Arial"/>
                <a:cs typeface="Arial"/>
                <a:sym typeface="Arial"/>
                <a:rtl val="0"/>
              </a:rPr>
              <a:t> </a:t>
            </a:r>
            <a:r>
              <a:rPr lang="en-US" sz="1632" b="1" kern="0" dirty="0">
                <a:solidFill>
                  <a:srgbClr val="FFFFFF"/>
                </a:solidFill>
                <a:ea typeface="Arial"/>
                <a:cs typeface="Arial"/>
                <a:sym typeface="Arial"/>
                <a:rtl val="0"/>
              </a:rPr>
              <a:t>final.</a:t>
            </a:r>
            <a:endParaRPr lang="en-US" sz="1632" b="1" kern="0" dirty="0">
              <a:solidFill>
                <a:srgbClr val="FFFFFF"/>
              </a:solidFill>
              <a:ea typeface="Arial"/>
              <a:cs typeface="Arial"/>
              <a:sym typeface="Arial"/>
              <a:rtl val="0"/>
            </a:endParaRPr>
          </a:p>
        </p:txBody>
      </p:sp>
      <p:cxnSp>
        <p:nvCxnSpPr>
          <p:cNvPr id="290" name="Shape 290"/>
          <p:cNvCxnSpPr/>
          <p:nvPr/>
        </p:nvCxnSpPr>
        <p:spPr>
          <a:xfrm rot="2700000">
            <a:off x="6493697" y="5138964"/>
            <a:ext cx="1540918" cy="2567"/>
          </a:xfrm>
          <a:prstGeom prst="straightConnector1">
            <a:avLst/>
          </a:prstGeom>
          <a:noFill/>
          <a:ln w="69850" cap="flat">
            <a:solidFill>
              <a:schemeClr val="dk1"/>
            </a:solidFill>
            <a:prstDash val="solid"/>
            <a:miter/>
            <a:headEnd type="triangle" w="lg" len="lg"/>
            <a:tailEnd type="triangle" w="lg" len="lg"/>
          </a:ln>
        </p:spPr>
      </p:cxnSp>
      <p:cxnSp>
        <p:nvCxnSpPr>
          <p:cNvPr id="291" name="Shape 291"/>
          <p:cNvCxnSpPr/>
          <p:nvPr/>
        </p:nvCxnSpPr>
        <p:spPr>
          <a:xfrm rot="-2700000">
            <a:off x="3874570" y="5189718"/>
            <a:ext cx="1540918" cy="2567"/>
          </a:xfrm>
          <a:prstGeom prst="straightConnector1">
            <a:avLst/>
          </a:prstGeom>
          <a:noFill/>
          <a:ln w="69850" cap="flat">
            <a:solidFill>
              <a:schemeClr val="dk1"/>
            </a:solidFill>
            <a:prstDash val="solid"/>
            <a:miter/>
            <a:headEnd type="triangle" w="lg" len="lg"/>
            <a:tailEnd type="triangle" w="lg" len="lg"/>
          </a:ln>
        </p:spPr>
      </p:cxnSp>
      <p:pic>
        <p:nvPicPr>
          <p:cNvPr id="29" name="Shape 238"/>
          <p:cNvPicPr preferRelativeResize="0"/>
          <p:nvPr/>
        </p:nvPicPr>
        <p:blipFill rotWithShape="1">
          <a:blip r:embed="rId11">
            <a:alphaModFix/>
            <a:duotone>
              <a:schemeClr val="accent6">
                <a:shade val="45000"/>
                <a:satMod val="135000"/>
              </a:schemeClr>
              <a:prstClr val="white"/>
            </a:duotone>
            <a:extLst/>
          </a:blip>
          <a:srcRect/>
          <a:stretch/>
        </p:blipFill>
        <p:spPr>
          <a:xfrm>
            <a:off x="1575782" y="1111741"/>
            <a:ext cx="806594" cy="796650"/>
          </a:xfrm>
          <a:prstGeom prst="rect">
            <a:avLst/>
          </a:prstGeom>
          <a:noFill/>
          <a:ln>
            <a:noFill/>
          </a:ln>
        </p:spPr>
      </p:pic>
      <p:pic>
        <p:nvPicPr>
          <p:cNvPr id="30" name="Shape 239"/>
          <p:cNvPicPr preferRelativeResize="0"/>
          <p:nvPr/>
        </p:nvPicPr>
        <p:blipFill rotWithShape="1">
          <a:blip r:embed="rId12">
            <a:alphaModFix/>
            <a:extLst/>
          </a:blip>
          <a:srcRect/>
          <a:stretch/>
        </p:blipFill>
        <p:spPr>
          <a:xfrm>
            <a:off x="4063845" y="857333"/>
            <a:ext cx="1472748" cy="1217969"/>
          </a:xfrm>
          <a:prstGeom prst="rect">
            <a:avLst/>
          </a:prstGeom>
          <a:noFill/>
          <a:ln>
            <a:noFill/>
          </a:ln>
        </p:spPr>
      </p:pic>
      <p:pic>
        <p:nvPicPr>
          <p:cNvPr id="31" name="Shape 240"/>
          <p:cNvPicPr preferRelativeResize="0"/>
          <p:nvPr/>
        </p:nvPicPr>
        <p:blipFill rotWithShape="1">
          <a:blip r:embed="rId13">
            <a:alphaModFix/>
            <a:duotone>
              <a:schemeClr val="accent1">
                <a:shade val="45000"/>
                <a:satMod val="135000"/>
              </a:schemeClr>
              <a:prstClr val="white"/>
            </a:duotone>
            <a:extLst/>
          </a:blip>
          <a:srcRect/>
          <a:stretch/>
        </p:blipFill>
        <p:spPr>
          <a:xfrm>
            <a:off x="9130779" y="872122"/>
            <a:ext cx="1253608" cy="1367728"/>
          </a:xfrm>
          <a:prstGeom prst="rect">
            <a:avLst/>
          </a:prstGeom>
          <a:noFill/>
          <a:ln>
            <a:noFill/>
          </a:ln>
        </p:spPr>
      </p:pic>
      <p:pic>
        <p:nvPicPr>
          <p:cNvPr id="32" name="Shape 241"/>
          <p:cNvPicPr preferRelativeResize="0"/>
          <p:nvPr/>
        </p:nvPicPr>
        <p:blipFill rotWithShape="1">
          <a:blip r:embed="rId14">
            <a:alphaModFix/>
            <a:duotone>
              <a:schemeClr val="bg2">
                <a:shade val="45000"/>
                <a:satMod val="135000"/>
              </a:schemeClr>
              <a:prstClr val="white"/>
            </a:duotone>
            <a:extLst/>
          </a:blip>
          <a:srcRect/>
          <a:stretch/>
        </p:blipFill>
        <p:spPr>
          <a:xfrm>
            <a:off x="7376454" y="931820"/>
            <a:ext cx="1454966" cy="990105"/>
          </a:xfrm>
          <a:prstGeom prst="rect">
            <a:avLst/>
          </a:prstGeom>
          <a:noFill/>
          <a:ln>
            <a:noFill/>
          </a:ln>
        </p:spPr>
      </p:pic>
      <p:pic>
        <p:nvPicPr>
          <p:cNvPr id="33" name="Shape 242"/>
          <p:cNvPicPr preferRelativeResize="0"/>
          <p:nvPr/>
        </p:nvPicPr>
        <p:blipFill rotWithShape="1">
          <a:blip r:embed="rId15">
            <a:alphaModFix/>
            <a:extLst/>
          </a:blip>
          <a:srcRect/>
          <a:stretch/>
        </p:blipFill>
        <p:spPr>
          <a:xfrm>
            <a:off x="5536593" y="929265"/>
            <a:ext cx="1615671" cy="1032786"/>
          </a:xfrm>
          <a:prstGeom prst="rect">
            <a:avLst/>
          </a:prstGeom>
          <a:noFill/>
          <a:ln>
            <a:noFill/>
          </a:ln>
        </p:spPr>
      </p:pic>
      <p:pic>
        <p:nvPicPr>
          <p:cNvPr id="34" name="Shape 243"/>
          <p:cNvPicPr preferRelativeResize="0"/>
          <p:nvPr/>
        </p:nvPicPr>
        <p:blipFill rotWithShape="1">
          <a:blip r:embed="rId16">
            <a:alphaModFix/>
            <a:duotone>
              <a:schemeClr val="accent2">
                <a:shade val="45000"/>
                <a:satMod val="135000"/>
              </a:schemeClr>
              <a:prstClr val="white"/>
            </a:duotone>
            <a:extLst/>
          </a:blip>
          <a:srcRect/>
          <a:stretch/>
        </p:blipFill>
        <p:spPr>
          <a:xfrm>
            <a:off x="2612059" y="1038679"/>
            <a:ext cx="1199682" cy="823339"/>
          </a:xfrm>
          <a:prstGeom prst="rect">
            <a:avLst/>
          </a:prstGeom>
          <a:noFill/>
          <a:ln>
            <a:noFill/>
          </a:ln>
        </p:spPr>
      </p:pic>
    </p:spTree>
    <p:extLst>
      <p:ext uri="{BB962C8B-B14F-4D97-AF65-F5344CB8AC3E}">
        <p14:creationId xmlns:p14="http://schemas.microsoft.com/office/powerpoint/2010/main" val="2909732923"/>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74605" y="295683"/>
            <a:ext cx="4952366" cy="917458"/>
          </a:xfrm>
        </p:spPr>
        <p:txBody>
          <a:bodyPr/>
          <a:lstStyle/>
          <a:p>
            <a:r>
              <a:rPr lang="es-ES" dirty="0" smtClean="0"/>
              <a:t>Contenedores hoy</a:t>
            </a:r>
            <a:endParaRPr lang="es-ES" dirty="0"/>
          </a:p>
        </p:txBody>
      </p:sp>
      <p:sp>
        <p:nvSpPr>
          <p:cNvPr id="4" name="Marcador de texto 3"/>
          <p:cNvSpPr>
            <a:spLocks noGrp="1"/>
          </p:cNvSpPr>
          <p:nvPr>
            <p:ph type="body" sz="quarter" idx="10"/>
          </p:nvPr>
        </p:nvSpPr>
        <p:spPr>
          <a:xfrm>
            <a:off x="276971" y="1363935"/>
            <a:ext cx="5485699" cy="5096129"/>
          </a:xfrm>
        </p:spPr>
        <p:txBody>
          <a:bodyPr/>
          <a:lstStyle/>
          <a:p>
            <a:r>
              <a:rPr lang="es-ES" sz="2400" dirty="0"/>
              <a:t>90% de la carga se envía en un contenedor </a:t>
            </a:r>
          </a:p>
          <a:p>
            <a:endParaRPr lang="es-ES" sz="2400" dirty="0"/>
          </a:p>
          <a:p>
            <a:r>
              <a:rPr lang="es-ES" sz="2400" dirty="0"/>
              <a:t>Reducción de costes y de tiempos en la carga de barcos</a:t>
            </a:r>
          </a:p>
          <a:p>
            <a:r>
              <a:rPr lang="es-ES" sz="2400" dirty="0"/>
              <a:t>Reducción masiva de perdidas por pérdida o daños</a:t>
            </a:r>
          </a:p>
          <a:p>
            <a:endParaRPr lang="es-ES" sz="2400" dirty="0"/>
          </a:p>
          <a:p>
            <a:r>
              <a:rPr lang="es-ES" sz="2400" dirty="0"/>
              <a:t>Enorme </a:t>
            </a:r>
            <a:r>
              <a:rPr lang="es-ES" sz="2400" dirty="0"/>
              <a:t>reducción en el </a:t>
            </a:r>
            <a:r>
              <a:rPr lang="es-ES" sz="2400" dirty="0"/>
              <a:t>coste de </a:t>
            </a:r>
            <a:r>
              <a:rPr lang="es-ES" sz="2400" dirty="0"/>
              <a:t>los productos finales (de &gt; 25 % a &lt; 3 % </a:t>
            </a:r>
            <a:r>
              <a:rPr lang="es-ES" sz="2400" dirty="0"/>
              <a:t>)</a:t>
            </a:r>
          </a:p>
          <a:p>
            <a:r>
              <a:rPr lang="es-ES" sz="2400" dirty="0"/>
              <a:t>5.000 barcos entregan 200 M de contenedores por año</a:t>
            </a:r>
            <a:endParaRPr lang="es-ES" sz="2400" dirty="0"/>
          </a:p>
        </p:txBody>
      </p:sp>
      <p:sp>
        <p:nvSpPr>
          <p:cNvPr id="5" name="Marcador de texto 4"/>
          <p:cNvSpPr>
            <a:spLocks noGrp="1"/>
          </p:cNvSpPr>
          <p:nvPr>
            <p:ph type="body" sz="quarter" idx="11"/>
          </p:nvPr>
        </p:nvSpPr>
        <p:spPr>
          <a:xfrm>
            <a:off x="6676954" y="1363662"/>
            <a:ext cx="5485698" cy="683136"/>
          </a:xfrm>
        </p:spPr>
        <p:txBody>
          <a:bodyPr/>
          <a:lstStyle/>
          <a:p>
            <a:endParaRPr lang="es-ES"/>
          </a:p>
        </p:txBody>
      </p:sp>
      <p:pic>
        <p:nvPicPr>
          <p:cNvPr id="8" name="Shape 297"/>
          <p:cNvPicPr preferRelativeResize="0"/>
          <p:nvPr/>
        </p:nvPicPr>
        <p:blipFill rotWithShape="1">
          <a:blip r:embed="rId2">
            <a:alphaModFix/>
            <a:extLst>
              <a:ext uri="{BEBA8EAE-BF5A-486C-A8C5-ECC9F3942E4B}">
                <a14:imgProps xmlns:a14="http://schemas.microsoft.com/office/drawing/2010/main">
                  <a14:imgLayer r:embed="rId3">
                    <a14:imgEffect>
                      <a14:artisticPaintBrush/>
                    </a14:imgEffect>
                  </a14:imgLayer>
                </a14:imgProps>
              </a:ext>
            </a:extLst>
          </a:blip>
          <a:srcRect/>
          <a:stretch/>
        </p:blipFill>
        <p:spPr>
          <a:xfrm>
            <a:off x="6035937" y="1341"/>
            <a:ext cx="5421042" cy="3130899"/>
          </a:xfrm>
          <a:prstGeom prst="rect">
            <a:avLst/>
          </a:prstGeom>
          <a:noFill/>
          <a:ln>
            <a:noFill/>
          </a:ln>
        </p:spPr>
      </p:pic>
      <p:pic>
        <p:nvPicPr>
          <p:cNvPr id="9" name="Shape 298"/>
          <p:cNvPicPr preferRelativeResize="0"/>
          <p:nvPr/>
        </p:nvPicPr>
        <p:blipFill rotWithShape="1">
          <a:blip r:embed="rId4">
            <a:alphaModFix/>
            <a:extLst>
              <a:ext uri="{BEBA8EAE-BF5A-486C-A8C5-ECC9F3942E4B}">
                <a14:imgProps xmlns:a14="http://schemas.microsoft.com/office/drawing/2010/main">
                  <a14:imgLayer r:embed="rId5">
                    <a14:imgEffect>
                      <a14:artisticPhotocopy/>
                    </a14:imgEffect>
                  </a14:imgLayer>
                </a14:imgProps>
              </a:ext>
            </a:extLst>
          </a:blip>
          <a:srcRect t="2722"/>
          <a:stretch/>
        </p:blipFill>
        <p:spPr>
          <a:xfrm>
            <a:off x="6035938" y="3132240"/>
            <a:ext cx="5520774" cy="3724440"/>
          </a:xfrm>
          <a:prstGeom prst="rect">
            <a:avLst/>
          </a:prstGeom>
          <a:noFill/>
          <a:ln>
            <a:noFill/>
          </a:ln>
        </p:spPr>
      </p:pic>
      <p:sp>
        <p:nvSpPr>
          <p:cNvPr id="10" name="Rectangle 13"/>
          <p:cNvSpPr/>
          <p:nvPr/>
        </p:nvSpPr>
        <p:spPr bwMode="auto">
          <a:xfrm rot="16200000">
            <a:off x="9923456" y="4590633"/>
            <a:ext cx="3724440" cy="807649"/>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9" tIns="146247" rIns="182809" bIns="146247" numCol="1" spcCol="0" rtlCol="0" fromWordArt="0" anchor="ctr" anchorCtr="0" forceAA="0" compatLnSpc="1">
            <a:prstTxWarp prst="textNoShape">
              <a:avLst/>
            </a:prstTxWarp>
            <a:noAutofit/>
          </a:bodyPr>
          <a:lstStyle/>
          <a:p>
            <a:pPr algn="ctr" defTabSz="932099"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Pre-1960</a:t>
            </a:r>
          </a:p>
        </p:txBody>
      </p:sp>
      <p:sp>
        <p:nvSpPr>
          <p:cNvPr id="11" name="Rectangle 19"/>
          <p:cNvSpPr/>
          <p:nvPr/>
        </p:nvSpPr>
        <p:spPr bwMode="auto">
          <a:xfrm rot="16200000">
            <a:off x="10219113" y="1164078"/>
            <a:ext cx="3130901" cy="805418"/>
          </a:xfrm>
          <a:prstGeom prst="rect">
            <a:avLst/>
          </a:prstGeom>
          <a:solidFill>
            <a:srgbClr val="67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9" tIns="146247" rIns="182809" bIns="146247" numCol="1" spcCol="0" rtlCol="0" fromWordArt="0" anchor="ctr" anchorCtr="0" forceAA="0" compatLnSpc="1">
            <a:prstTxWarp prst="textNoShape">
              <a:avLst/>
            </a:prstTxWarp>
            <a:noAutofit/>
          </a:bodyPr>
          <a:lstStyle/>
          <a:p>
            <a:pPr algn="ctr" defTabSz="932099"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Hoy</a:t>
            </a: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828156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74604" y="1213142"/>
            <a:ext cx="11885683" cy="4554512"/>
          </a:xfrm>
        </p:spPr>
        <p:txBody>
          <a:bodyPr/>
          <a:lstStyle/>
          <a:p>
            <a:pPr marL="571443" indent="-571443">
              <a:buFont typeface="Arial" panose="020B0604020202020204" pitchFamily="34" charset="0"/>
              <a:buChar char="•"/>
            </a:pPr>
            <a:r>
              <a:rPr lang="es-ES" dirty="0"/>
              <a:t>P</a:t>
            </a:r>
            <a:r>
              <a:rPr lang="es-ES" dirty="0" smtClean="0"/>
              <a:t>royecto </a:t>
            </a:r>
            <a:r>
              <a:rPr lang="es-ES" dirty="0"/>
              <a:t>de código abierto </a:t>
            </a:r>
            <a:endParaRPr lang="es-ES" dirty="0" smtClean="0"/>
          </a:p>
          <a:p>
            <a:pPr marL="571443" indent="-571443">
              <a:buFont typeface="Arial" panose="020B0604020202020204" pitchFamily="34" charset="0"/>
              <a:buChar char="•"/>
            </a:pPr>
            <a:endParaRPr lang="es-ES" dirty="0" smtClean="0"/>
          </a:p>
          <a:p>
            <a:pPr marL="571443" indent="-571443">
              <a:buFont typeface="Arial" panose="020B0604020202020204" pitchFamily="34" charset="0"/>
              <a:buChar char="•"/>
            </a:pPr>
            <a:r>
              <a:rPr lang="es-ES" dirty="0" smtClean="0"/>
              <a:t>Automatiza </a:t>
            </a:r>
            <a:r>
              <a:rPr lang="es-ES" dirty="0"/>
              <a:t>el despliegue de </a:t>
            </a:r>
            <a:r>
              <a:rPr lang="es-ES" dirty="0" smtClean="0"/>
              <a:t>App usando contenedores</a:t>
            </a:r>
          </a:p>
          <a:p>
            <a:pPr marL="571443" indent="-571443">
              <a:buFont typeface="Arial" panose="020B0604020202020204" pitchFamily="34" charset="0"/>
              <a:buChar char="•"/>
            </a:pPr>
            <a:endParaRPr lang="es-ES" dirty="0" smtClean="0"/>
          </a:p>
          <a:p>
            <a:pPr marL="571443" indent="-571443">
              <a:buFont typeface="Arial" panose="020B0604020202020204" pitchFamily="34" charset="0"/>
              <a:buChar char="•"/>
            </a:pPr>
            <a:r>
              <a:rPr lang="es-ES" dirty="0"/>
              <a:t>P</a:t>
            </a:r>
            <a:r>
              <a:rPr lang="es-ES" dirty="0" smtClean="0"/>
              <a:t>roporcionando </a:t>
            </a:r>
            <a:r>
              <a:rPr lang="es-ES" dirty="0"/>
              <a:t>una capa adicional de abstracción y </a:t>
            </a:r>
            <a:r>
              <a:rPr lang="es-ES" dirty="0" smtClean="0"/>
              <a:t>automatización a nivel de OS</a:t>
            </a:r>
            <a:endParaRPr lang="es-ES" dirty="0"/>
          </a:p>
        </p:txBody>
      </p:sp>
      <p:sp>
        <p:nvSpPr>
          <p:cNvPr id="3" name="Título 2"/>
          <p:cNvSpPr>
            <a:spLocks noGrp="1"/>
          </p:cNvSpPr>
          <p:nvPr>
            <p:ph type="title"/>
          </p:nvPr>
        </p:nvSpPr>
        <p:spPr/>
        <p:txBody>
          <a:bodyPr/>
          <a:lstStyle/>
          <a:p>
            <a:endParaRPr lang="es-ES" dirty="0"/>
          </a:p>
        </p:txBody>
      </p:sp>
      <p:pic>
        <p:nvPicPr>
          <p:cNvPr id="1026" name="Picture 2" descr="Docker (container engine) 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74" y="468697"/>
            <a:ext cx="2380946" cy="57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14550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74604" y="1213142"/>
            <a:ext cx="11885683" cy="3446658"/>
          </a:xfrm>
        </p:spPr>
        <p:txBody>
          <a:bodyPr/>
          <a:lstStyle/>
          <a:p>
            <a:pPr marL="571443" indent="-571443">
              <a:buFont typeface="Arial" panose="020B0604020202020204" pitchFamily="34" charset="0"/>
              <a:buChar char="•"/>
            </a:pPr>
            <a:r>
              <a:rPr lang="es-ES" dirty="0" smtClean="0"/>
              <a:t>Una unidad de </a:t>
            </a:r>
            <a:r>
              <a:rPr lang="es-ES" dirty="0" err="1" smtClean="0"/>
              <a:t>desplieuge</a:t>
            </a:r>
            <a:endParaRPr lang="es-ES" dirty="0" smtClean="0"/>
          </a:p>
          <a:p>
            <a:pPr marL="571443" indent="-571443">
              <a:buFont typeface="Arial" panose="020B0604020202020204" pitchFamily="34" charset="0"/>
              <a:buChar char="•"/>
            </a:pPr>
            <a:r>
              <a:rPr lang="es-ES" dirty="0" smtClean="0"/>
              <a:t>Corre en un SO</a:t>
            </a:r>
          </a:p>
          <a:p>
            <a:pPr marL="571443" indent="-571443">
              <a:buFont typeface="Arial" panose="020B0604020202020204" pitchFamily="34" charset="0"/>
              <a:buChar char="•"/>
            </a:pPr>
            <a:r>
              <a:rPr lang="es-ES" dirty="0" smtClean="0"/>
              <a:t>En SO </a:t>
            </a:r>
            <a:r>
              <a:rPr lang="es-ES" dirty="0" err="1" smtClean="0"/>
              <a:t>Virtualizados</a:t>
            </a:r>
            <a:endParaRPr lang="es-ES" dirty="0" smtClean="0"/>
          </a:p>
          <a:p>
            <a:pPr marL="571443" indent="-571443">
              <a:buFont typeface="Arial" panose="020B0604020202020204" pitchFamily="34" charset="0"/>
              <a:buChar char="•"/>
            </a:pPr>
            <a:r>
              <a:rPr lang="es-ES" dirty="0" smtClean="0"/>
              <a:t>Arranque rápido</a:t>
            </a:r>
          </a:p>
          <a:p>
            <a:pPr marL="571443" indent="-571443">
              <a:buFont typeface="Arial" panose="020B0604020202020204" pitchFamily="34" charset="0"/>
              <a:buChar char="•"/>
            </a:pPr>
            <a:r>
              <a:rPr lang="es-ES" dirty="0" smtClean="0"/>
              <a:t>Portable</a:t>
            </a:r>
            <a:endParaRPr lang="es-ES" dirty="0"/>
          </a:p>
        </p:txBody>
      </p:sp>
      <p:sp>
        <p:nvSpPr>
          <p:cNvPr id="3" name="Título 2"/>
          <p:cNvSpPr>
            <a:spLocks noGrp="1"/>
          </p:cNvSpPr>
          <p:nvPr>
            <p:ph type="title"/>
          </p:nvPr>
        </p:nvSpPr>
        <p:spPr/>
        <p:txBody>
          <a:bodyPr/>
          <a:lstStyle/>
          <a:p>
            <a:r>
              <a:rPr lang="es-ES" dirty="0" smtClean="0"/>
              <a:t>¿Qué es un contenedor?</a:t>
            </a:r>
            <a:endParaRPr lang="es-ES" dirty="0"/>
          </a:p>
        </p:txBody>
      </p:sp>
      <p:pic>
        <p:nvPicPr>
          <p:cNvPr id="4" name="Imagen 3"/>
          <p:cNvPicPr>
            <a:picLocks noChangeAspect="1"/>
          </p:cNvPicPr>
          <p:nvPr/>
        </p:nvPicPr>
        <p:blipFill>
          <a:blip r:embed="rId3"/>
          <a:stretch>
            <a:fillRect/>
          </a:stretch>
        </p:blipFill>
        <p:spPr>
          <a:xfrm>
            <a:off x="5760303" y="2794089"/>
            <a:ext cx="2390470" cy="1580948"/>
          </a:xfrm>
          <a:prstGeom prst="rect">
            <a:avLst/>
          </a:prstGeom>
        </p:spPr>
      </p:pic>
      <p:pic>
        <p:nvPicPr>
          <p:cNvPr id="5" name="Imagen 4"/>
          <p:cNvPicPr>
            <a:picLocks noChangeAspect="1"/>
          </p:cNvPicPr>
          <p:nvPr/>
        </p:nvPicPr>
        <p:blipFill>
          <a:blip r:embed="rId3"/>
          <a:stretch>
            <a:fillRect/>
          </a:stretch>
        </p:blipFill>
        <p:spPr>
          <a:xfrm>
            <a:off x="9363649" y="1213141"/>
            <a:ext cx="2390470" cy="1580948"/>
          </a:xfrm>
          <a:prstGeom prst="rect">
            <a:avLst/>
          </a:prstGeom>
        </p:spPr>
      </p:pic>
      <p:pic>
        <p:nvPicPr>
          <p:cNvPr id="6" name="Imagen 5"/>
          <p:cNvPicPr>
            <a:picLocks noChangeAspect="1"/>
          </p:cNvPicPr>
          <p:nvPr/>
        </p:nvPicPr>
        <p:blipFill>
          <a:blip r:embed="rId3"/>
          <a:stretch>
            <a:fillRect/>
          </a:stretch>
        </p:blipFill>
        <p:spPr>
          <a:xfrm>
            <a:off x="9340020" y="4106784"/>
            <a:ext cx="2390470" cy="1580948"/>
          </a:xfrm>
          <a:prstGeom prst="rect">
            <a:avLst/>
          </a:prstGeom>
        </p:spPr>
      </p:pic>
      <p:cxnSp>
        <p:nvCxnSpPr>
          <p:cNvPr id="11" name="Conector recto de flecha 10"/>
          <p:cNvCxnSpPr>
            <a:stCxn id="4" idx="0"/>
          </p:cNvCxnSpPr>
          <p:nvPr/>
        </p:nvCxnSpPr>
        <p:spPr>
          <a:xfrm flipV="1">
            <a:off x="6955538" y="2156027"/>
            <a:ext cx="2157137" cy="638062"/>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6077496" y="5554399"/>
            <a:ext cx="2057137" cy="627784"/>
          </a:xfrm>
          <a:prstGeom prst="rect">
            <a:avLst/>
          </a:prstGeom>
          <a:noFill/>
        </p:spPr>
        <p:txBody>
          <a:bodyPr wrap="square" lIns="182857" tIns="146285" rIns="182857" bIns="146285" rtlCol="0">
            <a:spAutoFit/>
          </a:bodyPr>
          <a:lstStyle/>
          <a:p>
            <a:pPr>
              <a:lnSpc>
                <a:spcPct val="90000"/>
              </a:lnSpc>
              <a:spcAft>
                <a:spcPts val="600"/>
              </a:spcAft>
            </a:pPr>
            <a:r>
              <a:rPr lang="es-ES" sz="2400" dirty="0">
                <a:gradFill>
                  <a:gsLst>
                    <a:gs pos="2917">
                      <a:schemeClr val="tx1"/>
                    </a:gs>
                    <a:gs pos="30000">
                      <a:schemeClr val="tx1"/>
                    </a:gs>
                  </a:gsLst>
                  <a:lin ang="5400000" scaled="0"/>
                </a:gradFill>
              </a:rPr>
              <a:t>Front-</a:t>
            </a:r>
            <a:r>
              <a:rPr lang="es-ES" sz="2400" dirty="0" err="1">
                <a:gradFill>
                  <a:gsLst>
                    <a:gs pos="2917">
                      <a:schemeClr val="tx1"/>
                    </a:gs>
                    <a:gs pos="30000">
                      <a:schemeClr val="tx1"/>
                    </a:gs>
                  </a:gsLst>
                  <a:lin ang="5400000" scaled="0"/>
                </a:gradFill>
              </a:rPr>
              <a:t>End</a:t>
            </a:r>
            <a:endParaRPr lang="es-ES" sz="2400" dirty="0">
              <a:gradFill>
                <a:gsLst>
                  <a:gs pos="2917">
                    <a:schemeClr val="tx1"/>
                  </a:gs>
                  <a:gs pos="30000">
                    <a:schemeClr val="tx1"/>
                  </a:gs>
                </a:gsLst>
                <a:lin ang="5400000" scaled="0"/>
              </a:gradFill>
            </a:endParaRPr>
          </a:p>
        </p:txBody>
      </p:sp>
      <p:sp>
        <p:nvSpPr>
          <p:cNvPr id="16" name="CuadroTexto 15"/>
          <p:cNvSpPr txBox="1"/>
          <p:nvPr/>
        </p:nvSpPr>
        <p:spPr>
          <a:xfrm>
            <a:off x="10255528" y="5664913"/>
            <a:ext cx="1904759" cy="627784"/>
          </a:xfrm>
          <a:prstGeom prst="rect">
            <a:avLst/>
          </a:prstGeom>
          <a:noFill/>
        </p:spPr>
        <p:txBody>
          <a:bodyPr wrap="square" lIns="182857" tIns="146285" rIns="182857" bIns="146285" rtlCol="0">
            <a:spAutoFit/>
          </a:bodyPr>
          <a:lstStyle/>
          <a:p>
            <a:pPr algn="ctr">
              <a:lnSpc>
                <a:spcPct val="90000"/>
              </a:lnSpc>
              <a:spcAft>
                <a:spcPts val="600"/>
              </a:spcAft>
            </a:pPr>
            <a:r>
              <a:rPr lang="es-ES" sz="2400" dirty="0">
                <a:gradFill>
                  <a:gsLst>
                    <a:gs pos="2917">
                      <a:schemeClr val="tx1"/>
                    </a:gs>
                    <a:gs pos="30000">
                      <a:schemeClr val="tx1"/>
                    </a:gs>
                  </a:gsLst>
                  <a:lin ang="5400000" scaled="0"/>
                </a:gradFill>
              </a:rPr>
              <a:t>Back-</a:t>
            </a:r>
            <a:r>
              <a:rPr lang="es-ES" sz="2400" dirty="0" err="1">
                <a:gradFill>
                  <a:gsLst>
                    <a:gs pos="2917">
                      <a:schemeClr val="tx1"/>
                    </a:gs>
                    <a:gs pos="30000">
                      <a:schemeClr val="tx1"/>
                    </a:gs>
                  </a:gsLst>
                  <a:lin ang="5400000" scaled="0"/>
                </a:gradFill>
              </a:rPr>
              <a:t>End</a:t>
            </a:r>
            <a:endParaRPr lang="es-ES" sz="2400" dirty="0">
              <a:gradFill>
                <a:gsLst>
                  <a:gs pos="2917">
                    <a:schemeClr val="tx1"/>
                  </a:gs>
                  <a:gs pos="30000">
                    <a:schemeClr val="tx1"/>
                  </a:gs>
                </a:gsLst>
                <a:lin ang="5400000" scaled="0"/>
              </a:gradFill>
            </a:endParaRPr>
          </a:p>
        </p:txBody>
      </p:sp>
      <p:cxnSp>
        <p:nvCxnSpPr>
          <p:cNvPr id="18" name="Conector recto de flecha 17"/>
          <p:cNvCxnSpPr>
            <a:stCxn id="5" idx="2"/>
            <a:endCxn id="6" idx="0"/>
          </p:cNvCxnSpPr>
          <p:nvPr/>
        </p:nvCxnSpPr>
        <p:spPr>
          <a:xfrm flipH="1">
            <a:off x="10535255" y="2794089"/>
            <a:ext cx="23629" cy="13126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6" idx="1"/>
            <a:endCxn id="4" idx="2"/>
          </p:cNvCxnSpPr>
          <p:nvPr/>
        </p:nvCxnSpPr>
        <p:spPr>
          <a:xfrm flipH="1" flipV="1">
            <a:off x="6955538" y="4375037"/>
            <a:ext cx="2384482" cy="5222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2257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p:nvPr/>
        </p:nvSpPr>
        <p:spPr>
          <a:xfrm>
            <a:off x="1756806" y="1289053"/>
            <a:ext cx="776853" cy="2360177"/>
          </a:xfrm>
          <a:prstGeom prst="rect">
            <a:avLst/>
          </a:prstGeom>
          <a:solidFill>
            <a:schemeClr val="accent1"/>
          </a:solidFill>
          <a:ln w="38100"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834" kern="0">
                <a:solidFill>
                  <a:srgbClr val="FFFFFF"/>
                </a:solidFill>
                <a:latin typeface="Calibri"/>
                <a:ea typeface="Calibri"/>
                <a:cs typeface="Calibri"/>
                <a:sym typeface="Calibri"/>
                <a:rtl val="0"/>
              </a:rPr>
              <a:t>App</a:t>
            </a:r>
          </a:p>
          <a:p>
            <a:pPr algn="ctr" defTabSz="931675">
              <a:buSzPct val="25000"/>
            </a:pPr>
            <a:r>
              <a:rPr lang="en-US" sz="1834" kern="0">
                <a:solidFill>
                  <a:srgbClr val="FFFFFF"/>
                </a:solidFill>
                <a:latin typeface="Calibri"/>
                <a:ea typeface="Calibri"/>
                <a:cs typeface="Calibri"/>
                <a:sym typeface="Calibri"/>
                <a:rtl val="0"/>
              </a:rPr>
              <a:t>A</a:t>
            </a: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p:txBody>
      </p:sp>
      <p:sp>
        <p:nvSpPr>
          <p:cNvPr id="471" name="Shape 471"/>
          <p:cNvSpPr/>
          <p:nvPr/>
        </p:nvSpPr>
        <p:spPr>
          <a:xfrm>
            <a:off x="1756807" y="4692776"/>
            <a:ext cx="3188968" cy="426587"/>
          </a:xfrm>
          <a:prstGeom prst="flowChartProcess">
            <a:avLst/>
          </a:prstGeom>
          <a:solidFill>
            <a:srgbClr val="AEABAB"/>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834" kern="0">
                <a:solidFill>
                  <a:srgbClr val="FFFFFF"/>
                </a:solidFill>
                <a:latin typeface="Calibri"/>
                <a:ea typeface="Calibri"/>
                <a:cs typeface="Calibri"/>
                <a:sym typeface="Calibri"/>
                <a:rtl val="0"/>
              </a:rPr>
              <a:t>Hypervisor (Type 2)</a:t>
            </a:r>
          </a:p>
        </p:txBody>
      </p:sp>
      <p:sp>
        <p:nvSpPr>
          <p:cNvPr id="472" name="Shape 472"/>
          <p:cNvSpPr/>
          <p:nvPr/>
        </p:nvSpPr>
        <p:spPr>
          <a:xfrm>
            <a:off x="1756807" y="5122892"/>
            <a:ext cx="3188968" cy="426587"/>
          </a:xfrm>
          <a:prstGeom prst="flowChartProcess">
            <a:avLst/>
          </a:prstGeom>
          <a:solidFill>
            <a:srgbClr val="7030A0"/>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834" kern="0">
                <a:solidFill>
                  <a:srgbClr val="FFFFFF"/>
                </a:solidFill>
                <a:latin typeface="Calibri"/>
                <a:ea typeface="Calibri"/>
                <a:cs typeface="Calibri"/>
                <a:sym typeface="Calibri"/>
                <a:rtl val="0"/>
              </a:rPr>
              <a:t>Host OS</a:t>
            </a:r>
          </a:p>
        </p:txBody>
      </p:sp>
      <p:sp>
        <p:nvSpPr>
          <p:cNvPr id="473" name="Shape 473"/>
          <p:cNvSpPr/>
          <p:nvPr/>
        </p:nvSpPr>
        <p:spPr>
          <a:xfrm>
            <a:off x="1756807" y="5567338"/>
            <a:ext cx="3188968" cy="426587"/>
          </a:xfrm>
          <a:prstGeom prst="flowChartProcess">
            <a:avLst/>
          </a:prstGeom>
          <a:solidFill>
            <a:srgbClr val="3A3838"/>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834" kern="0">
                <a:solidFill>
                  <a:srgbClr val="FFFFFF"/>
                </a:solidFill>
                <a:latin typeface="Calibri"/>
                <a:ea typeface="Calibri"/>
                <a:cs typeface="Calibri"/>
                <a:sym typeface="Calibri"/>
                <a:rtl val="0"/>
              </a:rPr>
              <a:t>Server</a:t>
            </a:r>
          </a:p>
        </p:txBody>
      </p:sp>
      <p:sp>
        <p:nvSpPr>
          <p:cNvPr id="474" name="Shape 474"/>
          <p:cNvSpPr/>
          <p:nvPr/>
        </p:nvSpPr>
        <p:spPr>
          <a:xfrm>
            <a:off x="1756807" y="2780712"/>
            <a:ext cx="768411" cy="1894202"/>
          </a:xfrm>
          <a:prstGeom prst="rect">
            <a:avLst/>
          </a:prstGeom>
          <a:solidFill>
            <a:srgbClr val="7030A0"/>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buSzPct val="25000"/>
            </a:pPr>
            <a:r>
              <a:rPr lang="en-US" sz="1834" kern="0">
                <a:solidFill>
                  <a:srgbClr val="FFFFFF"/>
                </a:solidFill>
                <a:latin typeface="Calibri"/>
                <a:ea typeface="Calibri"/>
                <a:cs typeface="Calibri"/>
                <a:sym typeface="Calibri"/>
                <a:rtl val="0"/>
              </a:rPr>
              <a:t>Guest</a:t>
            </a:r>
          </a:p>
          <a:p>
            <a:pPr algn="ctr" defTabSz="931675">
              <a:buSzPct val="25000"/>
            </a:pPr>
            <a:r>
              <a:rPr lang="en-US" sz="1834" kern="0">
                <a:solidFill>
                  <a:srgbClr val="FFFFFF"/>
                </a:solidFill>
                <a:latin typeface="Calibri"/>
                <a:ea typeface="Calibri"/>
                <a:cs typeface="Calibri"/>
                <a:sym typeface="Calibri"/>
                <a:rtl val="0"/>
              </a:rPr>
              <a:t>OS</a:t>
            </a: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p:txBody>
      </p:sp>
      <p:sp>
        <p:nvSpPr>
          <p:cNvPr id="475" name="Shape 475"/>
          <p:cNvSpPr/>
          <p:nvPr/>
        </p:nvSpPr>
        <p:spPr>
          <a:xfrm>
            <a:off x="1741333" y="2098142"/>
            <a:ext cx="768411" cy="664708"/>
          </a:xfrm>
          <a:prstGeom prst="rect">
            <a:avLst/>
          </a:prstGeom>
          <a:solidFill>
            <a:schemeClr val="accent2"/>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buSzPct val="25000"/>
            </a:pPr>
            <a:r>
              <a:rPr lang="en-US" sz="1834" kern="0">
                <a:solidFill>
                  <a:srgbClr val="FFFFFF"/>
                </a:solidFill>
                <a:latin typeface="Calibri"/>
                <a:ea typeface="Calibri"/>
                <a:cs typeface="Calibri"/>
                <a:sym typeface="Calibri"/>
                <a:rtl val="0"/>
              </a:rPr>
              <a:t>Bins/</a:t>
            </a:r>
          </a:p>
          <a:p>
            <a:pPr algn="ctr" defTabSz="931675">
              <a:buSzPct val="25000"/>
            </a:pPr>
            <a:r>
              <a:rPr lang="en-US" sz="1834" kern="0">
                <a:solidFill>
                  <a:srgbClr val="FFFFFF"/>
                </a:solidFill>
                <a:latin typeface="Calibri"/>
                <a:ea typeface="Calibri"/>
                <a:cs typeface="Calibri"/>
                <a:sym typeface="Calibri"/>
                <a:rtl val="0"/>
              </a:rPr>
              <a:t>Libs</a:t>
            </a: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p:txBody>
      </p:sp>
      <p:sp>
        <p:nvSpPr>
          <p:cNvPr id="476" name="Shape 476"/>
          <p:cNvSpPr/>
          <p:nvPr/>
        </p:nvSpPr>
        <p:spPr>
          <a:xfrm>
            <a:off x="1756804" y="1289053"/>
            <a:ext cx="775310" cy="3400191"/>
          </a:xfrm>
          <a:prstGeom prst="rect">
            <a:avLst/>
          </a:prstGeom>
          <a:noFill/>
          <a:ln w="9525"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p:txBody>
      </p:sp>
      <p:sp>
        <p:nvSpPr>
          <p:cNvPr id="477" name="Shape 477"/>
          <p:cNvSpPr/>
          <p:nvPr/>
        </p:nvSpPr>
        <p:spPr>
          <a:xfrm>
            <a:off x="2987621" y="1287288"/>
            <a:ext cx="776853" cy="2360177"/>
          </a:xfrm>
          <a:prstGeom prst="rect">
            <a:avLst/>
          </a:prstGeom>
          <a:solidFill>
            <a:schemeClr val="accent1"/>
          </a:solidFill>
          <a:ln>
            <a:noFill/>
          </a:ln>
        </p:spPr>
        <p:txBody>
          <a:bodyPr lIns="93158" tIns="46566" rIns="93158" bIns="46566" anchor="ctr" anchorCtr="0">
            <a:noAutofit/>
          </a:bodyPr>
          <a:lstStyle/>
          <a:p>
            <a:pPr algn="ctr" defTabSz="931675">
              <a:buSzPct val="25000"/>
            </a:pPr>
            <a:r>
              <a:rPr lang="en-US" sz="1834" kern="0">
                <a:solidFill>
                  <a:srgbClr val="FFFFFF"/>
                </a:solidFill>
                <a:latin typeface="Calibri"/>
                <a:ea typeface="Calibri"/>
                <a:cs typeface="Calibri"/>
                <a:sym typeface="Calibri"/>
                <a:rtl val="0"/>
              </a:rPr>
              <a:t>App</a:t>
            </a:r>
          </a:p>
          <a:p>
            <a:pPr algn="ctr" defTabSz="931675">
              <a:buSzPct val="25000"/>
            </a:pPr>
            <a:r>
              <a:rPr lang="en-US" sz="1834" kern="0">
                <a:solidFill>
                  <a:srgbClr val="FFFFFF"/>
                </a:solidFill>
                <a:latin typeface="Calibri"/>
                <a:ea typeface="Calibri"/>
                <a:cs typeface="Calibri"/>
                <a:sym typeface="Calibri"/>
                <a:rtl val="0"/>
              </a:rPr>
              <a:t>A’</a:t>
            </a: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p:txBody>
      </p:sp>
      <p:sp>
        <p:nvSpPr>
          <p:cNvPr id="478" name="Shape 478"/>
          <p:cNvSpPr/>
          <p:nvPr/>
        </p:nvSpPr>
        <p:spPr>
          <a:xfrm>
            <a:off x="2994520" y="2765538"/>
            <a:ext cx="768411" cy="850660"/>
          </a:xfrm>
          <a:prstGeom prst="rect">
            <a:avLst/>
          </a:prstGeom>
          <a:solidFill>
            <a:srgbClr val="7030A0"/>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buSzPct val="25000"/>
            </a:pPr>
            <a:r>
              <a:rPr lang="en-US" sz="1834" kern="0">
                <a:solidFill>
                  <a:srgbClr val="FFFFFF"/>
                </a:solidFill>
                <a:latin typeface="Calibri"/>
                <a:ea typeface="Calibri"/>
                <a:cs typeface="Calibri"/>
                <a:sym typeface="Calibri"/>
                <a:rtl val="0"/>
              </a:rPr>
              <a:t>Guest</a:t>
            </a:r>
          </a:p>
          <a:p>
            <a:pPr algn="ctr" defTabSz="931675">
              <a:buSzPct val="25000"/>
            </a:pPr>
            <a:r>
              <a:rPr lang="en-US" sz="1834" kern="0">
                <a:solidFill>
                  <a:srgbClr val="FFFFFF"/>
                </a:solidFill>
                <a:latin typeface="Calibri"/>
                <a:ea typeface="Calibri"/>
                <a:cs typeface="Calibri"/>
                <a:sym typeface="Calibri"/>
                <a:rtl val="0"/>
              </a:rPr>
              <a:t>OS</a:t>
            </a: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p:txBody>
      </p:sp>
      <p:sp>
        <p:nvSpPr>
          <p:cNvPr id="479" name="Shape 479"/>
          <p:cNvSpPr/>
          <p:nvPr/>
        </p:nvSpPr>
        <p:spPr>
          <a:xfrm>
            <a:off x="2989162" y="2126845"/>
            <a:ext cx="768411" cy="664708"/>
          </a:xfrm>
          <a:prstGeom prst="rect">
            <a:avLst/>
          </a:prstGeom>
          <a:solidFill>
            <a:schemeClr val="accent2"/>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buSzPct val="25000"/>
            </a:pPr>
            <a:r>
              <a:rPr lang="en-US" sz="1834" kern="0">
                <a:solidFill>
                  <a:srgbClr val="FFFFFF"/>
                </a:solidFill>
                <a:latin typeface="Calibri"/>
                <a:ea typeface="Calibri"/>
                <a:cs typeface="Calibri"/>
                <a:sym typeface="Calibri"/>
                <a:rtl val="0"/>
              </a:rPr>
              <a:t>Bins/</a:t>
            </a:r>
          </a:p>
          <a:p>
            <a:pPr algn="ctr" defTabSz="931675">
              <a:buSzPct val="25000"/>
            </a:pPr>
            <a:r>
              <a:rPr lang="en-US" sz="1834" kern="0">
                <a:solidFill>
                  <a:srgbClr val="FFFFFF"/>
                </a:solidFill>
                <a:latin typeface="Calibri"/>
                <a:ea typeface="Calibri"/>
                <a:cs typeface="Calibri"/>
                <a:sym typeface="Calibri"/>
                <a:rtl val="0"/>
              </a:rPr>
              <a:t>Libs</a:t>
            </a: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p:txBody>
      </p:sp>
      <p:sp>
        <p:nvSpPr>
          <p:cNvPr id="480" name="Shape 480"/>
          <p:cNvSpPr/>
          <p:nvPr/>
        </p:nvSpPr>
        <p:spPr>
          <a:xfrm>
            <a:off x="2987622" y="1273881"/>
            <a:ext cx="775310" cy="2342317"/>
          </a:xfrm>
          <a:prstGeom prst="rect">
            <a:avLst/>
          </a:prstGeom>
          <a:noFill/>
          <a:ln w="9525"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p:txBody>
      </p:sp>
      <p:sp>
        <p:nvSpPr>
          <p:cNvPr id="481" name="Shape 481"/>
          <p:cNvSpPr/>
          <p:nvPr/>
        </p:nvSpPr>
        <p:spPr>
          <a:xfrm>
            <a:off x="4164504" y="1271190"/>
            <a:ext cx="776853" cy="2360177"/>
          </a:xfrm>
          <a:prstGeom prst="rect">
            <a:avLst/>
          </a:prstGeom>
          <a:solidFill>
            <a:schemeClr val="accent1"/>
          </a:solidFill>
          <a:ln w="38100"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834" kern="0">
                <a:solidFill>
                  <a:srgbClr val="FFFFFF"/>
                </a:solidFill>
                <a:latin typeface="Calibri"/>
                <a:ea typeface="Calibri"/>
                <a:cs typeface="Calibri"/>
                <a:sym typeface="Calibri"/>
                <a:rtl val="0"/>
              </a:rPr>
              <a:t>App</a:t>
            </a:r>
          </a:p>
          <a:p>
            <a:pPr algn="ctr" defTabSz="931675">
              <a:buSzPct val="25000"/>
            </a:pPr>
            <a:r>
              <a:rPr lang="en-US" sz="1834" kern="0">
                <a:solidFill>
                  <a:srgbClr val="FFFFFF"/>
                </a:solidFill>
                <a:latin typeface="Calibri"/>
                <a:ea typeface="Calibri"/>
                <a:cs typeface="Calibri"/>
                <a:sym typeface="Calibri"/>
                <a:rtl val="0"/>
              </a:rPr>
              <a:t>B</a:t>
            </a: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p:txBody>
      </p:sp>
      <p:sp>
        <p:nvSpPr>
          <p:cNvPr id="482" name="Shape 482"/>
          <p:cNvSpPr/>
          <p:nvPr/>
        </p:nvSpPr>
        <p:spPr>
          <a:xfrm>
            <a:off x="4167585" y="2786066"/>
            <a:ext cx="768411" cy="850660"/>
          </a:xfrm>
          <a:prstGeom prst="rect">
            <a:avLst/>
          </a:prstGeom>
          <a:solidFill>
            <a:srgbClr val="7030A0"/>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buSzPct val="25000"/>
            </a:pPr>
            <a:r>
              <a:rPr lang="en-US" sz="1834" kern="0">
                <a:solidFill>
                  <a:srgbClr val="FFFFFF"/>
                </a:solidFill>
                <a:latin typeface="Calibri"/>
                <a:ea typeface="Calibri"/>
                <a:cs typeface="Calibri"/>
                <a:sym typeface="Calibri"/>
                <a:rtl val="0"/>
              </a:rPr>
              <a:t>Guest</a:t>
            </a:r>
          </a:p>
          <a:p>
            <a:pPr algn="ctr" defTabSz="931675">
              <a:buSzPct val="25000"/>
            </a:pPr>
            <a:r>
              <a:rPr lang="en-US" sz="1834" kern="0">
                <a:solidFill>
                  <a:srgbClr val="FFFFFF"/>
                </a:solidFill>
                <a:latin typeface="Calibri"/>
                <a:ea typeface="Calibri"/>
                <a:cs typeface="Calibri"/>
                <a:sym typeface="Calibri"/>
                <a:rtl val="0"/>
              </a:rPr>
              <a:t>OS</a:t>
            </a: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p:txBody>
      </p:sp>
      <p:sp>
        <p:nvSpPr>
          <p:cNvPr id="483" name="Shape 483"/>
          <p:cNvSpPr/>
          <p:nvPr/>
        </p:nvSpPr>
        <p:spPr>
          <a:xfrm>
            <a:off x="4172582" y="2147373"/>
            <a:ext cx="768411" cy="664708"/>
          </a:xfrm>
          <a:prstGeom prst="rect">
            <a:avLst/>
          </a:prstGeom>
          <a:solidFill>
            <a:schemeClr val="accent4"/>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buSzPct val="25000"/>
            </a:pPr>
            <a:r>
              <a:rPr lang="en-US" sz="1834" kern="0">
                <a:solidFill>
                  <a:srgbClr val="FFFFFF"/>
                </a:solidFill>
                <a:latin typeface="Calibri"/>
                <a:ea typeface="Calibri"/>
                <a:cs typeface="Calibri"/>
                <a:sym typeface="Calibri"/>
                <a:rtl val="0"/>
              </a:rPr>
              <a:t>Bins/</a:t>
            </a:r>
          </a:p>
          <a:p>
            <a:pPr algn="ctr" defTabSz="931675">
              <a:buSzPct val="25000"/>
            </a:pPr>
            <a:r>
              <a:rPr lang="en-US" sz="1834" kern="0">
                <a:solidFill>
                  <a:srgbClr val="FFFFFF"/>
                </a:solidFill>
                <a:latin typeface="Calibri"/>
                <a:ea typeface="Calibri"/>
                <a:cs typeface="Calibri"/>
                <a:sym typeface="Calibri"/>
                <a:rtl val="0"/>
              </a:rPr>
              <a:t>Libs</a:t>
            </a: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p:txBody>
      </p:sp>
      <p:sp>
        <p:nvSpPr>
          <p:cNvPr id="484" name="Shape 484"/>
          <p:cNvSpPr/>
          <p:nvPr/>
        </p:nvSpPr>
        <p:spPr>
          <a:xfrm rot="5400000">
            <a:off x="7068764" y="4235726"/>
            <a:ext cx="984867" cy="379453"/>
          </a:xfrm>
          <a:prstGeom prst="rect">
            <a:avLst/>
          </a:prstGeom>
          <a:solidFill>
            <a:schemeClr val="accent1"/>
          </a:solidFill>
          <a:ln w="38100"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936" kern="0">
                <a:solidFill>
                  <a:srgbClr val="FFFFFF"/>
                </a:solidFill>
                <a:latin typeface="Calibri"/>
                <a:ea typeface="Calibri"/>
                <a:cs typeface="Calibri"/>
                <a:sym typeface="Calibri"/>
                <a:rtl val="0"/>
              </a:rPr>
              <a:t>App A’</a:t>
            </a:r>
          </a:p>
        </p:txBody>
      </p:sp>
      <p:sp>
        <p:nvSpPr>
          <p:cNvPr id="485" name="Shape 485"/>
          <p:cNvSpPr/>
          <p:nvPr/>
        </p:nvSpPr>
        <p:spPr>
          <a:xfrm>
            <a:off x="6895128" y="5655462"/>
            <a:ext cx="3188968" cy="426587"/>
          </a:xfrm>
          <a:prstGeom prst="flowChartProcess">
            <a:avLst/>
          </a:prstGeom>
          <a:solidFill>
            <a:srgbClr val="7030A0"/>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936" kern="0" dirty="0">
                <a:solidFill>
                  <a:srgbClr val="FFFFFF"/>
                </a:solidFill>
                <a:latin typeface="Calibri"/>
                <a:ea typeface="Calibri"/>
                <a:cs typeface="Calibri"/>
                <a:sym typeface="Calibri"/>
                <a:rtl val="0"/>
              </a:rPr>
              <a:t>Host OS</a:t>
            </a:r>
          </a:p>
        </p:txBody>
      </p:sp>
      <p:sp>
        <p:nvSpPr>
          <p:cNvPr id="486" name="Shape 486"/>
          <p:cNvSpPr/>
          <p:nvPr/>
        </p:nvSpPr>
        <p:spPr>
          <a:xfrm>
            <a:off x="6897334" y="6078842"/>
            <a:ext cx="3188968" cy="426587"/>
          </a:xfrm>
          <a:prstGeom prst="flowChartProcess">
            <a:avLst/>
          </a:prstGeom>
          <a:solidFill>
            <a:srgbClr val="3A3838"/>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936" kern="0">
                <a:solidFill>
                  <a:srgbClr val="FFFFFF"/>
                </a:solidFill>
                <a:latin typeface="Calibri"/>
                <a:ea typeface="Calibri"/>
                <a:cs typeface="Calibri"/>
                <a:sym typeface="Calibri"/>
                <a:rtl val="0"/>
              </a:rPr>
              <a:t>Server</a:t>
            </a:r>
          </a:p>
        </p:txBody>
      </p:sp>
      <p:sp>
        <p:nvSpPr>
          <p:cNvPr id="487" name="Shape 487"/>
          <p:cNvSpPr/>
          <p:nvPr/>
        </p:nvSpPr>
        <p:spPr>
          <a:xfrm>
            <a:off x="6922494" y="4953161"/>
            <a:ext cx="838136" cy="229878"/>
          </a:xfrm>
          <a:prstGeom prst="rect">
            <a:avLst/>
          </a:prstGeom>
          <a:solidFill>
            <a:schemeClr val="accent2"/>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endParaRPr sz="1936" kern="0" dirty="0">
              <a:solidFill>
                <a:srgbClr val="FFFFFF"/>
              </a:solidFill>
              <a:latin typeface="Calibri"/>
              <a:ea typeface="Calibri"/>
              <a:cs typeface="Calibri"/>
              <a:sym typeface="Calibri"/>
              <a:rtl val="0"/>
            </a:endParaRPr>
          </a:p>
          <a:p>
            <a:pPr algn="ctr" defTabSz="931675"/>
            <a:endParaRPr sz="1936" kern="0" dirty="0">
              <a:solidFill>
                <a:srgbClr val="FFFFFF"/>
              </a:solidFill>
              <a:latin typeface="Calibri"/>
              <a:ea typeface="Calibri"/>
              <a:cs typeface="Calibri"/>
              <a:sym typeface="Calibri"/>
              <a:rtl val="0"/>
            </a:endParaRPr>
          </a:p>
          <a:p>
            <a:pPr algn="ctr" defTabSz="931675"/>
            <a:endParaRPr sz="1936" kern="0" dirty="0">
              <a:solidFill>
                <a:srgbClr val="FFFFFF"/>
              </a:solidFill>
              <a:latin typeface="Calibri"/>
              <a:ea typeface="Calibri"/>
              <a:cs typeface="Calibri"/>
              <a:sym typeface="Calibri"/>
              <a:rtl val="0"/>
            </a:endParaRPr>
          </a:p>
          <a:p>
            <a:pPr algn="ctr" defTabSz="931675"/>
            <a:endParaRPr sz="1936" kern="0" dirty="0">
              <a:solidFill>
                <a:srgbClr val="FFFFFF"/>
              </a:solidFill>
              <a:latin typeface="Calibri"/>
              <a:ea typeface="Calibri"/>
              <a:cs typeface="Calibri"/>
              <a:sym typeface="Calibri"/>
              <a:rtl val="0"/>
            </a:endParaRPr>
          </a:p>
          <a:p>
            <a:pPr algn="ctr" defTabSz="931675">
              <a:buSzPct val="25000"/>
            </a:pPr>
            <a:r>
              <a:rPr lang="en-US" sz="1224" kern="0" dirty="0">
                <a:solidFill>
                  <a:srgbClr val="FFFFFF"/>
                </a:solidFill>
                <a:latin typeface="Calibri"/>
                <a:ea typeface="Calibri"/>
                <a:cs typeface="Calibri"/>
                <a:sym typeface="Calibri"/>
                <a:rtl val="0"/>
              </a:rPr>
              <a:t>Bins/Libs</a:t>
            </a:r>
          </a:p>
          <a:p>
            <a:pPr algn="ctr" defTabSz="931675"/>
            <a:endParaRPr sz="1936" kern="0" dirty="0">
              <a:solidFill>
                <a:srgbClr val="FFFFFF"/>
              </a:solidFill>
              <a:latin typeface="Calibri"/>
              <a:ea typeface="Calibri"/>
              <a:cs typeface="Calibri"/>
              <a:sym typeface="Calibri"/>
              <a:rtl val="0"/>
            </a:endParaRPr>
          </a:p>
          <a:p>
            <a:pPr algn="ctr" defTabSz="931675"/>
            <a:endParaRPr sz="1936" kern="0" dirty="0">
              <a:solidFill>
                <a:srgbClr val="FFFFFF"/>
              </a:solidFill>
              <a:latin typeface="Calibri"/>
              <a:ea typeface="Calibri"/>
              <a:cs typeface="Calibri"/>
              <a:sym typeface="Calibri"/>
              <a:rtl val="0"/>
            </a:endParaRPr>
          </a:p>
          <a:p>
            <a:pPr algn="ctr" defTabSz="931675"/>
            <a:endParaRPr sz="1936" kern="0" dirty="0">
              <a:solidFill>
                <a:srgbClr val="FFFFFF"/>
              </a:solidFill>
              <a:latin typeface="Calibri"/>
              <a:ea typeface="Calibri"/>
              <a:cs typeface="Calibri"/>
              <a:sym typeface="Calibri"/>
              <a:rtl val="0"/>
            </a:endParaRPr>
          </a:p>
          <a:p>
            <a:pPr algn="ctr" defTabSz="931675"/>
            <a:endParaRPr sz="1936" kern="0" dirty="0">
              <a:solidFill>
                <a:srgbClr val="FFFFFF"/>
              </a:solidFill>
              <a:latin typeface="Calibri"/>
              <a:ea typeface="Calibri"/>
              <a:cs typeface="Calibri"/>
              <a:sym typeface="Calibri"/>
              <a:rtl val="0"/>
            </a:endParaRPr>
          </a:p>
        </p:txBody>
      </p:sp>
      <p:sp>
        <p:nvSpPr>
          <p:cNvPr id="488" name="Shape 488"/>
          <p:cNvSpPr/>
          <p:nvPr/>
        </p:nvSpPr>
        <p:spPr>
          <a:xfrm rot="5400000">
            <a:off x="6641719" y="4235726"/>
            <a:ext cx="984867" cy="379453"/>
          </a:xfrm>
          <a:prstGeom prst="rect">
            <a:avLst/>
          </a:prstGeom>
          <a:solidFill>
            <a:schemeClr val="accent1"/>
          </a:solidFill>
          <a:ln w="38100"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936" kern="0">
                <a:solidFill>
                  <a:srgbClr val="FFFFFF"/>
                </a:solidFill>
                <a:latin typeface="Calibri"/>
                <a:ea typeface="Calibri"/>
                <a:cs typeface="Calibri"/>
                <a:sym typeface="Calibri"/>
                <a:rtl val="0"/>
              </a:rPr>
              <a:t>App A</a:t>
            </a:r>
          </a:p>
        </p:txBody>
      </p:sp>
      <p:sp>
        <p:nvSpPr>
          <p:cNvPr id="489" name="Shape 489"/>
          <p:cNvSpPr/>
          <p:nvPr/>
        </p:nvSpPr>
        <p:spPr>
          <a:xfrm>
            <a:off x="7809159" y="4942657"/>
            <a:ext cx="1815587" cy="263301"/>
          </a:xfrm>
          <a:prstGeom prst="rect">
            <a:avLst/>
          </a:prstGeom>
          <a:solidFill>
            <a:schemeClr val="accent4"/>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endParaRPr sz="1936" kern="0">
              <a:solidFill>
                <a:srgbClr val="FFFFFF"/>
              </a:solidFill>
              <a:latin typeface="Calibri"/>
              <a:ea typeface="Calibri"/>
              <a:cs typeface="Calibri"/>
              <a:sym typeface="Calibri"/>
              <a:rtl val="0"/>
            </a:endParaRPr>
          </a:p>
          <a:p>
            <a:pPr algn="ctr" defTabSz="931675"/>
            <a:endParaRPr sz="1936" kern="0">
              <a:solidFill>
                <a:srgbClr val="FFFFFF"/>
              </a:solidFill>
              <a:latin typeface="Calibri"/>
              <a:ea typeface="Calibri"/>
              <a:cs typeface="Calibri"/>
              <a:sym typeface="Calibri"/>
              <a:rtl val="0"/>
            </a:endParaRPr>
          </a:p>
          <a:p>
            <a:pPr algn="ctr" defTabSz="931675"/>
            <a:endParaRPr sz="1936" kern="0">
              <a:solidFill>
                <a:srgbClr val="FFFFFF"/>
              </a:solidFill>
              <a:latin typeface="Calibri"/>
              <a:ea typeface="Calibri"/>
              <a:cs typeface="Calibri"/>
              <a:sym typeface="Calibri"/>
              <a:rtl val="0"/>
            </a:endParaRPr>
          </a:p>
          <a:p>
            <a:pPr algn="ctr" defTabSz="931675"/>
            <a:endParaRPr sz="1936" kern="0">
              <a:solidFill>
                <a:srgbClr val="FFFFFF"/>
              </a:solidFill>
              <a:latin typeface="Calibri"/>
              <a:ea typeface="Calibri"/>
              <a:cs typeface="Calibri"/>
              <a:sym typeface="Calibri"/>
              <a:rtl val="0"/>
            </a:endParaRPr>
          </a:p>
          <a:p>
            <a:pPr algn="ctr" defTabSz="931675">
              <a:buSzPct val="25000"/>
            </a:pPr>
            <a:r>
              <a:rPr lang="en-US" sz="1224" kern="0">
                <a:solidFill>
                  <a:srgbClr val="FFFFFF"/>
                </a:solidFill>
                <a:latin typeface="Calibri"/>
                <a:ea typeface="Calibri"/>
                <a:cs typeface="Calibri"/>
                <a:sym typeface="Calibri"/>
                <a:rtl val="0"/>
              </a:rPr>
              <a:t>Bins/Libs</a:t>
            </a:r>
          </a:p>
          <a:p>
            <a:pPr algn="ctr" defTabSz="931675"/>
            <a:endParaRPr sz="1936" kern="0">
              <a:solidFill>
                <a:srgbClr val="FFFFFF"/>
              </a:solidFill>
              <a:latin typeface="Calibri"/>
              <a:ea typeface="Calibri"/>
              <a:cs typeface="Calibri"/>
              <a:sym typeface="Calibri"/>
              <a:rtl val="0"/>
            </a:endParaRPr>
          </a:p>
          <a:p>
            <a:pPr algn="ctr" defTabSz="931675"/>
            <a:endParaRPr sz="1936" kern="0">
              <a:solidFill>
                <a:srgbClr val="FFFFFF"/>
              </a:solidFill>
              <a:latin typeface="Calibri"/>
              <a:ea typeface="Calibri"/>
              <a:cs typeface="Calibri"/>
              <a:sym typeface="Calibri"/>
              <a:rtl val="0"/>
            </a:endParaRPr>
          </a:p>
          <a:p>
            <a:pPr algn="ctr" defTabSz="931675"/>
            <a:endParaRPr sz="1936" kern="0">
              <a:solidFill>
                <a:srgbClr val="FFFFFF"/>
              </a:solidFill>
              <a:latin typeface="Calibri"/>
              <a:ea typeface="Calibri"/>
              <a:cs typeface="Calibri"/>
              <a:sym typeface="Calibri"/>
              <a:rtl val="0"/>
            </a:endParaRPr>
          </a:p>
          <a:p>
            <a:pPr algn="ctr" defTabSz="931675"/>
            <a:endParaRPr sz="1936" kern="0">
              <a:solidFill>
                <a:srgbClr val="FFFFFF"/>
              </a:solidFill>
              <a:latin typeface="Calibri"/>
              <a:ea typeface="Calibri"/>
              <a:cs typeface="Calibri"/>
              <a:sym typeface="Calibri"/>
              <a:rtl val="0"/>
            </a:endParaRPr>
          </a:p>
        </p:txBody>
      </p:sp>
      <p:sp>
        <p:nvSpPr>
          <p:cNvPr id="490" name="Shape 490"/>
          <p:cNvSpPr/>
          <p:nvPr/>
        </p:nvSpPr>
        <p:spPr>
          <a:xfrm rot="5400000">
            <a:off x="7521692" y="4235726"/>
            <a:ext cx="984867" cy="379453"/>
          </a:xfrm>
          <a:prstGeom prst="rect">
            <a:avLst/>
          </a:prstGeom>
          <a:solidFill>
            <a:schemeClr val="accent1"/>
          </a:solidFill>
          <a:ln w="38100"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936" kern="0">
                <a:solidFill>
                  <a:srgbClr val="FFFFFF"/>
                </a:solidFill>
                <a:latin typeface="Calibri"/>
                <a:ea typeface="Calibri"/>
                <a:cs typeface="Calibri"/>
                <a:sym typeface="Calibri"/>
                <a:rtl val="0"/>
              </a:rPr>
              <a:t>App B</a:t>
            </a:r>
          </a:p>
        </p:txBody>
      </p:sp>
      <p:sp>
        <p:nvSpPr>
          <p:cNvPr id="491" name="Shape 491"/>
          <p:cNvSpPr/>
          <p:nvPr/>
        </p:nvSpPr>
        <p:spPr>
          <a:xfrm rot="5400000">
            <a:off x="7995324" y="4232490"/>
            <a:ext cx="984867" cy="379453"/>
          </a:xfrm>
          <a:prstGeom prst="rect">
            <a:avLst/>
          </a:prstGeom>
          <a:solidFill>
            <a:schemeClr val="accent1"/>
          </a:solidFill>
          <a:ln w="38100"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936" kern="0">
                <a:solidFill>
                  <a:srgbClr val="FFFFFF"/>
                </a:solidFill>
                <a:latin typeface="Calibri"/>
                <a:ea typeface="Calibri"/>
                <a:cs typeface="Calibri"/>
                <a:sym typeface="Calibri"/>
                <a:rtl val="0"/>
              </a:rPr>
              <a:t>App B’</a:t>
            </a:r>
          </a:p>
        </p:txBody>
      </p:sp>
      <p:sp>
        <p:nvSpPr>
          <p:cNvPr id="492" name="Shape 492"/>
          <p:cNvSpPr/>
          <p:nvPr/>
        </p:nvSpPr>
        <p:spPr>
          <a:xfrm rot="5400000">
            <a:off x="8468955" y="4227016"/>
            <a:ext cx="984867" cy="379453"/>
          </a:xfrm>
          <a:prstGeom prst="rect">
            <a:avLst/>
          </a:prstGeom>
          <a:solidFill>
            <a:schemeClr val="accent1"/>
          </a:solidFill>
          <a:ln w="38100"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936" kern="0">
                <a:solidFill>
                  <a:srgbClr val="FFFFFF"/>
                </a:solidFill>
                <a:latin typeface="Calibri"/>
                <a:ea typeface="Calibri"/>
                <a:cs typeface="Calibri"/>
                <a:sym typeface="Calibri"/>
                <a:rtl val="0"/>
              </a:rPr>
              <a:t>App B’</a:t>
            </a:r>
          </a:p>
        </p:txBody>
      </p:sp>
      <p:sp>
        <p:nvSpPr>
          <p:cNvPr id="493" name="Shape 493"/>
          <p:cNvSpPr/>
          <p:nvPr/>
        </p:nvSpPr>
        <p:spPr>
          <a:xfrm rot="5400000">
            <a:off x="8942587" y="4232490"/>
            <a:ext cx="984867" cy="379453"/>
          </a:xfrm>
          <a:prstGeom prst="rect">
            <a:avLst/>
          </a:prstGeom>
          <a:solidFill>
            <a:schemeClr val="accent1"/>
          </a:solidFill>
          <a:ln w="38100"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936" kern="0">
                <a:solidFill>
                  <a:srgbClr val="FFFFFF"/>
                </a:solidFill>
                <a:latin typeface="Calibri"/>
                <a:ea typeface="Calibri"/>
                <a:cs typeface="Calibri"/>
                <a:sym typeface="Calibri"/>
                <a:rtl val="0"/>
              </a:rPr>
              <a:t>App B’</a:t>
            </a:r>
          </a:p>
        </p:txBody>
      </p:sp>
      <p:sp>
        <p:nvSpPr>
          <p:cNvPr id="494" name="Shape 494"/>
          <p:cNvSpPr/>
          <p:nvPr/>
        </p:nvSpPr>
        <p:spPr>
          <a:xfrm>
            <a:off x="1358610" y="1287286"/>
            <a:ext cx="332209" cy="3387625"/>
          </a:xfrm>
          <a:prstGeom prst="leftBrace">
            <a:avLst>
              <a:gd name="adj1" fmla="val 8333"/>
              <a:gd name="adj2" fmla="val 50000"/>
            </a:avLst>
          </a:prstGeom>
          <a:noFill/>
          <a:ln w="9525" cap="flat">
            <a:solidFill>
              <a:schemeClr val="accent1"/>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394D54"/>
              </a:solidFill>
              <a:latin typeface="Calibri"/>
              <a:ea typeface="Calibri"/>
              <a:cs typeface="Calibri"/>
              <a:sym typeface="Calibri"/>
              <a:rtl val="0"/>
            </a:endParaRPr>
          </a:p>
        </p:txBody>
      </p:sp>
      <p:sp>
        <p:nvSpPr>
          <p:cNvPr id="495" name="Shape 495"/>
          <p:cNvSpPr txBox="1"/>
          <p:nvPr/>
        </p:nvSpPr>
        <p:spPr>
          <a:xfrm>
            <a:off x="735683" y="2765541"/>
            <a:ext cx="523007" cy="376329"/>
          </a:xfrm>
          <a:prstGeom prst="rect">
            <a:avLst/>
          </a:prstGeom>
          <a:noFill/>
          <a:ln>
            <a:noFill/>
          </a:ln>
        </p:spPr>
        <p:txBody>
          <a:bodyPr lIns="93158" tIns="46566" rIns="93158" bIns="46566" anchor="t" anchorCtr="0">
            <a:noAutofit/>
          </a:bodyPr>
          <a:lstStyle/>
          <a:p>
            <a:pPr defTabSz="931675">
              <a:buSzPct val="25000"/>
            </a:pPr>
            <a:r>
              <a:rPr lang="en-US" sz="1834" kern="0">
                <a:solidFill>
                  <a:srgbClr val="394D54"/>
                </a:solidFill>
                <a:latin typeface="Calibri"/>
                <a:ea typeface="Calibri"/>
                <a:cs typeface="Calibri"/>
                <a:sym typeface="Calibri"/>
                <a:rtl val="0"/>
              </a:rPr>
              <a:t>VM</a:t>
            </a:r>
          </a:p>
        </p:txBody>
      </p:sp>
      <p:sp>
        <p:nvSpPr>
          <p:cNvPr id="496" name="Shape 496"/>
          <p:cNvSpPr/>
          <p:nvPr/>
        </p:nvSpPr>
        <p:spPr>
          <a:xfrm>
            <a:off x="6547851" y="3933019"/>
            <a:ext cx="327050" cy="1219627"/>
          </a:xfrm>
          <a:prstGeom prst="leftBrace">
            <a:avLst>
              <a:gd name="adj1" fmla="val 8333"/>
              <a:gd name="adj2" fmla="val 50000"/>
            </a:avLst>
          </a:prstGeom>
          <a:noFill/>
          <a:ln w="9525" cap="flat">
            <a:solidFill>
              <a:schemeClr val="accent1"/>
            </a:solidFill>
            <a:prstDash val="solid"/>
            <a:miter/>
            <a:headEnd type="none" w="med" len="med"/>
            <a:tailEnd type="none" w="med" len="med"/>
          </a:ln>
        </p:spPr>
        <p:txBody>
          <a:bodyPr lIns="93158" tIns="46566" rIns="93158" bIns="46566" anchor="ctr" anchorCtr="0">
            <a:noAutofit/>
          </a:bodyPr>
          <a:lstStyle/>
          <a:p>
            <a:pPr algn="ctr" defTabSz="931675"/>
            <a:endParaRPr sz="1936" kern="0">
              <a:solidFill>
                <a:srgbClr val="394D54"/>
              </a:solidFill>
              <a:latin typeface="Calibri"/>
              <a:ea typeface="Calibri"/>
              <a:cs typeface="Calibri"/>
              <a:sym typeface="Calibri"/>
              <a:rtl val="0"/>
            </a:endParaRPr>
          </a:p>
        </p:txBody>
      </p:sp>
      <p:sp>
        <p:nvSpPr>
          <p:cNvPr id="497" name="Shape 497"/>
          <p:cNvSpPr txBox="1"/>
          <p:nvPr/>
        </p:nvSpPr>
        <p:spPr>
          <a:xfrm>
            <a:off x="5425082" y="4363368"/>
            <a:ext cx="1181507" cy="392013"/>
          </a:xfrm>
          <a:prstGeom prst="rect">
            <a:avLst/>
          </a:prstGeom>
          <a:noFill/>
          <a:ln>
            <a:noFill/>
          </a:ln>
        </p:spPr>
        <p:txBody>
          <a:bodyPr lIns="93158" tIns="46566" rIns="93158" bIns="46566" anchor="t" anchorCtr="0">
            <a:noAutofit/>
          </a:bodyPr>
          <a:lstStyle/>
          <a:p>
            <a:pPr defTabSz="931675">
              <a:buSzPct val="25000"/>
            </a:pPr>
            <a:r>
              <a:rPr lang="en-US" sz="1936" kern="0">
                <a:solidFill>
                  <a:srgbClr val="394D54"/>
                </a:solidFill>
                <a:latin typeface="Calibri"/>
                <a:ea typeface="Calibri"/>
                <a:cs typeface="Calibri"/>
                <a:sym typeface="Calibri"/>
                <a:rtl val="0"/>
              </a:rPr>
              <a:t>Container</a:t>
            </a:r>
          </a:p>
        </p:txBody>
      </p:sp>
      <p:sp>
        <p:nvSpPr>
          <p:cNvPr id="498" name="Shape 498"/>
          <p:cNvSpPr txBox="1"/>
          <p:nvPr/>
        </p:nvSpPr>
        <p:spPr>
          <a:xfrm>
            <a:off x="6673143" y="1269611"/>
            <a:ext cx="5021771" cy="1411252"/>
          </a:xfrm>
          <a:prstGeom prst="rect">
            <a:avLst/>
          </a:prstGeom>
          <a:noFill/>
          <a:ln>
            <a:noFill/>
          </a:ln>
        </p:spPr>
        <p:txBody>
          <a:bodyPr lIns="93158" tIns="46566" rIns="93158" bIns="46566" anchor="t" anchorCtr="0">
            <a:noAutofit/>
          </a:bodyPr>
          <a:lstStyle/>
          <a:p>
            <a:pPr defTabSz="931675">
              <a:buSzPct val="25000"/>
            </a:pPr>
            <a:r>
              <a:rPr lang="en-US" sz="2854" kern="0" dirty="0">
                <a:latin typeface="Calibri"/>
                <a:ea typeface="Calibri"/>
                <a:cs typeface="Calibri"/>
                <a:sym typeface="Calibri"/>
                <a:rtl val="0"/>
              </a:rPr>
              <a:t>Los </a:t>
            </a:r>
            <a:r>
              <a:rPr lang="en-US" sz="2854" kern="0" dirty="0" err="1">
                <a:latin typeface="Calibri"/>
                <a:ea typeface="Calibri"/>
                <a:cs typeface="Calibri"/>
                <a:sym typeface="Calibri"/>
                <a:rtl val="0"/>
              </a:rPr>
              <a:t>contenedor</a:t>
            </a:r>
            <a:r>
              <a:rPr lang="en-US" sz="2854" kern="0" dirty="0">
                <a:latin typeface="Calibri"/>
                <a:ea typeface="Calibri"/>
                <a:cs typeface="Calibri"/>
                <a:sym typeface="Calibri"/>
                <a:rtl val="0"/>
              </a:rPr>
              <a:t> </a:t>
            </a:r>
            <a:r>
              <a:rPr lang="en-US" sz="2854" kern="0" dirty="0" err="1">
                <a:latin typeface="Calibri"/>
                <a:ea typeface="Calibri"/>
                <a:cs typeface="Calibri"/>
                <a:sym typeface="Calibri"/>
                <a:rtl val="0"/>
              </a:rPr>
              <a:t>estan</a:t>
            </a:r>
            <a:r>
              <a:rPr lang="en-US" sz="2854" kern="0" dirty="0">
                <a:latin typeface="Calibri"/>
                <a:ea typeface="Calibri"/>
                <a:cs typeface="Calibri"/>
                <a:sym typeface="Calibri"/>
                <a:rtl val="0"/>
              </a:rPr>
              <a:t> </a:t>
            </a:r>
            <a:r>
              <a:rPr lang="en-US" sz="2854" kern="0" dirty="0" err="1">
                <a:latin typeface="Calibri"/>
                <a:ea typeface="Calibri"/>
                <a:cs typeface="Calibri"/>
                <a:sym typeface="Calibri"/>
                <a:rtl val="0"/>
              </a:rPr>
              <a:t>aislados</a:t>
            </a:r>
            <a:r>
              <a:rPr lang="en-US" sz="2854" kern="0" dirty="0">
                <a:latin typeface="Calibri"/>
                <a:ea typeface="Calibri"/>
                <a:cs typeface="Calibri"/>
                <a:sym typeface="Calibri"/>
                <a:rtl val="0"/>
              </a:rPr>
              <a:t> </a:t>
            </a:r>
            <a:r>
              <a:rPr lang="en-US" sz="2854" kern="0" dirty="0" err="1">
                <a:latin typeface="Calibri"/>
                <a:ea typeface="Calibri"/>
                <a:cs typeface="Calibri"/>
                <a:sym typeface="Calibri"/>
                <a:rtl val="0"/>
              </a:rPr>
              <a:t>pero</a:t>
            </a:r>
            <a:r>
              <a:rPr lang="en-US" sz="2854" kern="0" dirty="0">
                <a:latin typeface="Calibri"/>
                <a:ea typeface="Calibri"/>
                <a:cs typeface="Calibri"/>
                <a:sym typeface="Calibri"/>
                <a:rtl val="0"/>
              </a:rPr>
              <a:t> </a:t>
            </a:r>
            <a:r>
              <a:rPr lang="en-US" sz="2854" kern="0" dirty="0" err="1">
                <a:latin typeface="Calibri"/>
                <a:ea typeface="Calibri"/>
                <a:cs typeface="Calibri"/>
                <a:sym typeface="Calibri"/>
                <a:rtl val="0"/>
              </a:rPr>
              <a:t>comparten</a:t>
            </a:r>
            <a:r>
              <a:rPr lang="en-US" sz="2854" kern="0" dirty="0">
                <a:latin typeface="Calibri"/>
                <a:ea typeface="Calibri"/>
                <a:cs typeface="Calibri"/>
                <a:sym typeface="Calibri"/>
                <a:rtl val="0"/>
              </a:rPr>
              <a:t> el kernel</a:t>
            </a:r>
            <a:endParaRPr lang="en-US" sz="2854" kern="0" dirty="0">
              <a:latin typeface="Calibri"/>
              <a:ea typeface="Calibri"/>
              <a:cs typeface="Calibri"/>
              <a:sym typeface="Calibri"/>
              <a:rtl val="0"/>
            </a:endParaRPr>
          </a:p>
        </p:txBody>
      </p:sp>
      <p:sp>
        <p:nvSpPr>
          <p:cNvPr id="499" name="Shape 499"/>
          <p:cNvSpPr/>
          <p:nvPr/>
        </p:nvSpPr>
        <p:spPr>
          <a:xfrm>
            <a:off x="3005329" y="2799346"/>
            <a:ext cx="768411" cy="1894202"/>
          </a:xfrm>
          <a:prstGeom prst="rect">
            <a:avLst/>
          </a:prstGeom>
          <a:solidFill>
            <a:srgbClr val="A8D08C"/>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endParaRPr sz="1834" kern="0" dirty="0">
              <a:solidFill>
                <a:srgbClr val="FFFFFF"/>
              </a:solidFill>
              <a:latin typeface="Calibri"/>
              <a:ea typeface="Calibri"/>
              <a:cs typeface="Calibri"/>
              <a:sym typeface="Calibri"/>
              <a:rtl val="0"/>
            </a:endParaRPr>
          </a:p>
          <a:p>
            <a:pPr algn="ctr" defTabSz="931675"/>
            <a:endParaRPr sz="1834" kern="0" dirty="0">
              <a:solidFill>
                <a:srgbClr val="FFFFFF"/>
              </a:solidFill>
              <a:latin typeface="Calibri"/>
              <a:ea typeface="Calibri"/>
              <a:cs typeface="Calibri"/>
              <a:sym typeface="Calibri"/>
              <a:rtl val="0"/>
            </a:endParaRPr>
          </a:p>
          <a:p>
            <a:pPr algn="ctr" defTabSz="931675"/>
            <a:endParaRPr sz="1834" kern="0" dirty="0">
              <a:solidFill>
                <a:srgbClr val="FFFFFF"/>
              </a:solidFill>
              <a:latin typeface="Calibri"/>
              <a:ea typeface="Calibri"/>
              <a:cs typeface="Calibri"/>
              <a:sym typeface="Calibri"/>
              <a:rtl val="0"/>
            </a:endParaRPr>
          </a:p>
          <a:p>
            <a:pPr algn="ctr" defTabSz="931675"/>
            <a:endParaRPr sz="1834" kern="0" dirty="0">
              <a:solidFill>
                <a:srgbClr val="FFFFFF"/>
              </a:solidFill>
              <a:latin typeface="Calibri"/>
              <a:ea typeface="Calibri"/>
              <a:cs typeface="Calibri"/>
              <a:sym typeface="Calibri"/>
              <a:rtl val="0"/>
            </a:endParaRPr>
          </a:p>
          <a:p>
            <a:pPr algn="ctr" defTabSz="931675">
              <a:buSzPct val="25000"/>
            </a:pPr>
            <a:r>
              <a:rPr lang="en-US" sz="1834" kern="0" dirty="0">
                <a:solidFill>
                  <a:srgbClr val="FFFFFF"/>
                </a:solidFill>
                <a:latin typeface="Calibri"/>
                <a:ea typeface="Calibri"/>
                <a:cs typeface="Calibri"/>
                <a:sym typeface="Calibri"/>
                <a:rtl val="0"/>
              </a:rPr>
              <a:t>Guest</a:t>
            </a:r>
          </a:p>
          <a:p>
            <a:pPr algn="ctr" defTabSz="931675">
              <a:buSzPct val="25000"/>
            </a:pPr>
            <a:r>
              <a:rPr lang="en-US" sz="1834" kern="0" dirty="0">
                <a:solidFill>
                  <a:srgbClr val="FFFFFF"/>
                </a:solidFill>
                <a:latin typeface="Calibri"/>
                <a:ea typeface="Calibri"/>
                <a:cs typeface="Calibri"/>
                <a:sym typeface="Calibri"/>
                <a:rtl val="0"/>
              </a:rPr>
              <a:t>OS</a:t>
            </a:r>
          </a:p>
          <a:p>
            <a:pPr algn="ctr" defTabSz="931675"/>
            <a:endParaRPr sz="1834" kern="0" dirty="0">
              <a:solidFill>
                <a:srgbClr val="FFFFFF"/>
              </a:solidFill>
              <a:latin typeface="Calibri"/>
              <a:ea typeface="Calibri"/>
              <a:cs typeface="Calibri"/>
              <a:sym typeface="Calibri"/>
              <a:rtl val="0"/>
            </a:endParaRPr>
          </a:p>
          <a:p>
            <a:pPr algn="ctr" defTabSz="931675"/>
            <a:endParaRPr sz="1834" kern="0" dirty="0">
              <a:solidFill>
                <a:srgbClr val="FFFFFF"/>
              </a:solidFill>
              <a:latin typeface="Calibri"/>
              <a:ea typeface="Calibri"/>
              <a:cs typeface="Calibri"/>
              <a:sym typeface="Calibri"/>
              <a:rtl val="0"/>
            </a:endParaRPr>
          </a:p>
          <a:p>
            <a:pPr algn="ctr" defTabSz="931675"/>
            <a:endParaRPr sz="1834" kern="0" dirty="0">
              <a:solidFill>
                <a:srgbClr val="FFFFFF"/>
              </a:solidFill>
              <a:latin typeface="Calibri"/>
              <a:ea typeface="Calibri"/>
              <a:cs typeface="Calibri"/>
              <a:sym typeface="Calibri"/>
              <a:rtl val="0"/>
            </a:endParaRPr>
          </a:p>
          <a:p>
            <a:pPr algn="ctr" defTabSz="931675"/>
            <a:endParaRPr sz="1834" kern="0" dirty="0">
              <a:solidFill>
                <a:srgbClr val="FFFFFF"/>
              </a:solidFill>
              <a:latin typeface="Calibri"/>
              <a:ea typeface="Calibri"/>
              <a:cs typeface="Calibri"/>
              <a:sym typeface="Calibri"/>
              <a:rtl val="0"/>
            </a:endParaRPr>
          </a:p>
        </p:txBody>
      </p:sp>
      <p:sp>
        <p:nvSpPr>
          <p:cNvPr id="500" name="Shape 500"/>
          <p:cNvSpPr/>
          <p:nvPr/>
        </p:nvSpPr>
        <p:spPr>
          <a:xfrm>
            <a:off x="4166890" y="2793135"/>
            <a:ext cx="768411" cy="1894202"/>
          </a:xfrm>
          <a:prstGeom prst="rect">
            <a:avLst/>
          </a:prstGeom>
          <a:solidFill>
            <a:srgbClr val="FF0000"/>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buSzPct val="25000"/>
            </a:pPr>
            <a:r>
              <a:rPr lang="en-US" sz="1834" kern="0">
                <a:solidFill>
                  <a:srgbClr val="FFFFFF"/>
                </a:solidFill>
                <a:latin typeface="Calibri"/>
                <a:ea typeface="Calibri"/>
                <a:cs typeface="Calibri"/>
                <a:sym typeface="Calibri"/>
                <a:rtl val="0"/>
              </a:rPr>
              <a:t>Guest</a:t>
            </a:r>
          </a:p>
          <a:p>
            <a:pPr algn="ctr" defTabSz="931675">
              <a:buSzPct val="25000"/>
            </a:pPr>
            <a:r>
              <a:rPr lang="en-US" sz="1834" kern="0">
                <a:solidFill>
                  <a:srgbClr val="FFFFFF"/>
                </a:solidFill>
                <a:latin typeface="Calibri"/>
                <a:ea typeface="Calibri"/>
                <a:cs typeface="Calibri"/>
                <a:sym typeface="Calibri"/>
                <a:rtl val="0"/>
              </a:rPr>
              <a:t>OS</a:t>
            </a: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a:p>
            <a:pPr algn="ctr" defTabSz="931675"/>
            <a:endParaRPr sz="1834" kern="0">
              <a:solidFill>
                <a:srgbClr val="FFFFFF"/>
              </a:solidFill>
              <a:latin typeface="Calibri"/>
              <a:ea typeface="Calibri"/>
              <a:cs typeface="Calibri"/>
              <a:sym typeface="Calibri"/>
              <a:rtl val="0"/>
            </a:endParaRPr>
          </a:p>
        </p:txBody>
      </p:sp>
      <p:sp>
        <p:nvSpPr>
          <p:cNvPr id="501" name="Shape 501"/>
          <p:cNvSpPr/>
          <p:nvPr/>
        </p:nvSpPr>
        <p:spPr>
          <a:xfrm>
            <a:off x="2987622" y="1271190"/>
            <a:ext cx="769952" cy="3403722"/>
          </a:xfrm>
          <a:prstGeom prst="rect">
            <a:avLst/>
          </a:prstGeom>
          <a:noFill/>
          <a:ln w="41275"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p:txBody>
      </p:sp>
      <p:sp>
        <p:nvSpPr>
          <p:cNvPr id="502" name="Shape 502"/>
          <p:cNvSpPr/>
          <p:nvPr/>
        </p:nvSpPr>
        <p:spPr>
          <a:xfrm>
            <a:off x="1758249" y="1284131"/>
            <a:ext cx="769952" cy="3403722"/>
          </a:xfrm>
          <a:prstGeom prst="rect">
            <a:avLst/>
          </a:prstGeom>
          <a:noFill/>
          <a:ln w="41275"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p:txBody>
      </p:sp>
      <p:sp>
        <p:nvSpPr>
          <p:cNvPr id="503" name="Shape 503"/>
          <p:cNvSpPr/>
          <p:nvPr/>
        </p:nvSpPr>
        <p:spPr>
          <a:xfrm>
            <a:off x="4165228" y="1271190"/>
            <a:ext cx="769952" cy="3403722"/>
          </a:xfrm>
          <a:prstGeom prst="rect">
            <a:avLst/>
          </a:prstGeom>
          <a:noFill/>
          <a:ln w="41275" cap="flat">
            <a:solidFill>
              <a:schemeClr val="dk1"/>
            </a:solidFill>
            <a:prstDash val="solid"/>
            <a:miter/>
            <a:headEnd type="none" w="med" len="med"/>
            <a:tailEnd type="none" w="med" len="med"/>
          </a:ln>
        </p:spPr>
        <p:txBody>
          <a:bodyPr lIns="93158" tIns="46566" rIns="93158" bIns="46566" anchor="ctr" anchorCtr="0">
            <a:noAutofit/>
          </a:bodyPr>
          <a:lstStyle/>
          <a:p>
            <a:pPr algn="ctr" defTabSz="931675"/>
            <a:endParaRPr sz="1834" kern="0">
              <a:solidFill>
                <a:srgbClr val="FFFFFF"/>
              </a:solidFill>
              <a:latin typeface="Calibri"/>
              <a:ea typeface="Calibri"/>
              <a:cs typeface="Calibri"/>
              <a:sym typeface="Calibri"/>
              <a:rtl val="0"/>
            </a:endParaRPr>
          </a:p>
        </p:txBody>
      </p:sp>
      <p:sp>
        <p:nvSpPr>
          <p:cNvPr id="504" name="Shape 504"/>
          <p:cNvSpPr txBox="1"/>
          <p:nvPr/>
        </p:nvSpPr>
        <p:spPr>
          <a:xfrm>
            <a:off x="6703322" y="2704622"/>
            <a:ext cx="4197032" cy="987873"/>
          </a:xfrm>
          <a:prstGeom prst="rect">
            <a:avLst/>
          </a:prstGeom>
          <a:noFill/>
          <a:ln>
            <a:noFill/>
          </a:ln>
        </p:spPr>
        <p:txBody>
          <a:bodyPr lIns="93158" tIns="46566" rIns="93158" bIns="46566" anchor="t" anchorCtr="0">
            <a:noAutofit/>
          </a:bodyPr>
          <a:lstStyle/>
          <a:p>
            <a:pPr defTabSz="931675">
              <a:buSzPct val="25000"/>
            </a:pPr>
            <a:r>
              <a:rPr lang="en-US" sz="1936" kern="0" dirty="0">
                <a:latin typeface="Calibri"/>
                <a:ea typeface="Calibri"/>
                <a:cs typeface="Calibri"/>
                <a:sym typeface="Calibri"/>
                <a:rtl val="0"/>
              </a:rPr>
              <a:t>…el </a:t>
            </a:r>
            <a:r>
              <a:rPr lang="en-US" sz="1936" kern="0" dirty="0" err="1">
                <a:latin typeface="Calibri"/>
                <a:ea typeface="Calibri"/>
                <a:cs typeface="Calibri"/>
                <a:sym typeface="Calibri"/>
                <a:rtl val="0"/>
              </a:rPr>
              <a:t>resultado</a:t>
            </a:r>
            <a:r>
              <a:rPr lang="en-US" sz="1936" kern="0" dirty="0">
                <a:latin typeface="Calibri"/>
                <a:ea typeface="Calibri"/>
                <a:cs typeface="Calibri"/>
                <a:sym typeface="Calibri"/>
                <a:rtl val="0"/>
              </a:rPr>
              <a:t> </a:t>
            </a:r>
            <a:r>
              <a:rPr lang="en-US" sz="1936" kern="0" dirty="0" err="1">
                <a:latin typeface="Calibri"/>
                <a:ea typeface="Calibri"/>
                <a:cs typeface="Calibri"/>
                <a:sym typeface="Calibri"/>
                <a:rtl val="0"/>
              </a:rPr>
              <a:t>es</a:t>
            </a:r>
            <a:r>
              <a:rPr lang="en-US" sz="1936" kern="0" dirty="0">
                <a:latin typeface="Calibri"/>
                <a:ea typeface="Calibri"/>
                <a:cs typeface="Calibri"/>
                <a:sym typeface="Calibri"/>
                <a:rtl val="0"/>
              </a:rPr>
              <a:t> un </a:t>
            </a:r>
            <a:r>
              <a:rPr lang="en-US" sz="1936" kern="0" dirty="0" err="1">
                <a:latin typeface="Calibri"/>
                <a:ea typeface="Calibri"/>
                <a:cs typeface="Calibri"/>
                <a:sym typeface="Calibri"/>
                <a:rtl val="0"/>
              </a:rPr>
              <a:t>despliegue</a:t>
            </a:r>
            <a:r>
              <a:rPr lang="en-US" sz="1936" kern="0" dirty="0">
                <a:latin typeface="Calibri"/>
                <a:ea typeface="Calibri"/>
                <a:cs typeface="Calibri"/>
                <a:sym typeface="Calibri"/>
                <a:rtl val="0"/>
              </a:rPr>
              <a:t> </a:t>
            </a:r>
            <a:r>
              <a:rPr lang="en-US" sz="1936" kern="0" dirty="0" err="1">
                <a:latin typeface="Calibri"/>
                <a:ea typeface="Calibri"/>
                <a:cs typeface="Calibri"/>
                <a:sym typeface="Calibri"/>
                <a:rtl val="0"/>
              </a:rPr>
              <a:t>más</a:t>
            </a:r>
            <a:r>
              <a:rPr lang="en-US" sz="1936" kern="0" dirty="0">
                <a:latin typeface="Calibri"/>
                <a:ea typeface="Calibri"/>
                <a:cs typeface="Calibri"/>
                <a:sym typeface="Calibri"/>
                <a:rtl val="0"/>
              </a:rPr>
              <a:t> </a:t>
            </a:r>
            <a:r>
              <a:rPr lang="en-US" sz="1936" kern="0" dirty="0" err="1">
                <a:latin typeface="Calibri"/>
                <a:ea typeface="Calibri"/>
                <a:cs typeface="Calibri"/>
                <a:sym typeface="Calibri"/>
                <a:rtl val="0"/>
              </a:rPr>
              <a:t>rapido</a:t>
            </a:r>
            <a:r>
              <a:rPr lang="en-US" sz="1936" kern="0" dirty="0">
                <a:latin typeface="Calibri"/>
                <a:ea typeface="Calibri"/>
                <a:cs typeface="Calibri"/>
                <a:sym typeface="Calibri"/>
                <a:rtl val="0"/>
              </a:rPr>
              <a:t>, con </a:t>
            </a:r>
            <a:r>
              <a:rPr lang="en-US" sz="1936" kern="0" dirty="0" err="1">
                <a:latin typeface="Calibri"/>
                <a:ea typeface="Calibri"/>
                <a:cs typeface="Calibri"/>
                <a:sym typeface="Calibri"/>
                <a:rtl val="0"/>
              </a:rPr>
              <a:t>menos</a:t>
            </a:r>
            <a:r>
              <a:rPr lang="en-US" sz="1936" kern="0" dirty="0">
                <a:latin typeface="Calibri"/>
                <a:ea typeface="Calibri"/>
                <a:cs typeface="Calibri"/>
                <a:sym typeface="Calibri"/>
                <a:rtl val="0"/>
              </a:rPr>
              <a:t> </a:t>
            </a:r>
            <a:r>
              <a:rPr lang="en-US" sz="1936" kern="0" dirty="0" err="1">
                <a:latin typeface="Calibri"/>
                <a:ea typeface="Calibri"/>
                <a:cs typeface="Calibri"/>
                <a:sym typeface="Calibri"/>
                <a:rtl val="0"/>
              </a:rPr>
              <a:t>costoso</a:t>
            </a:r>
            <a:r>
              <a:rPr lang="en-US" sz="1936" kern="0" dirty="0">
                <a:latin typeface="Calibri"/>
                <a:ea typeface="Calibri"/>
                <a:cs typeface="Calibri"/>
                <a:sym typeface="Calibri"/>
                <a:rtl val="0"/>
              </a:rPr>
              <a:t> y </a:t>
            </a:r>
            <a:r>
              <a:rPr lang="en-US" sz="1936" kern="0" dirty="0" err="1">
                <a:latin typeface="Calibri"/>
                <a:ea typeface="Calibri"/>
                <a:cs typeface="Calibri"/>
                <a:sym typeface="Calibri"/>
                <a:rtl val="0"/>
              </a:rPr>
              <a:t>más</a:t>
            </a:r>
            <a:r>
              <a:rPr lang="en-US" sz="1936" kern="0" dirty="0">
                <a:latin typeface="Calibri"/>
                <a:ea typeface="Calibri"/>
                <a:cs typeface="Calibri"/>
                <a:sym typeface="Calibri"/>
                <a:rtl val="0"/>
              </a:rPr>
              <a:t> </a:t>
            </a:r>
            <a:r>
              <a:rPr lang="en-US" sz="1936" kern="0" dirty="0" err="1">
                <a:latin typeface="Calibri"/>
                <a:ea typeface="Calibri"/>
                <a:cs typeface="Calibri"/>
                <a:sym typeface="Calibri"/>
                <a:rtl val="0"/>
              </a:rPr>
              <a:t>fácil</a:t>
            </a:r>
            <a:endParaRPr lang="en-US" sz="1936" kern="0" dirty="0">
              <a:latin typeface="Calibri"/>
              <a:ea typeface="Calibri"/>
              <a:cs typeface="Calibri"/>
              <a:sym typeface="Calibri"/>
              <a:rtl val="0"/>
            </a:endParaRPr>
          </a:p>
        </p:txBody>
      </p:sp>
      <p:sp>
        <p:nvSpPr>
          <p:cNvPr id="4" name="Marcador de texto 3"/>
          <p:cNvSpPr>
            <a:spLocks noGrp="1"/>
          </p:cNvSpPr>
          <p:nvPr>
            <p:ph type="body" sz="quarter" idx="10"/>
          </p:nvPr>
        </p:nvSpPr>
        <p:spPr>
          <a:xfrm>
            <a:off x="274605" y="1213142"/>
            <a:ext cx="5638078" cy="738664"/>
          </a:xfrm>
        </p:spPr>
        <p:txBody>
          <a:bodyPr/>
          <a:lstStyle/>
          <a:p>
            <a:endParaRPr lang="es-ES" dirty="0"/>
          </a:p>
        </p:txBody>
      </p:sp>
      <p:sp>
        <p:nvSpPr>
          <p:cNvPr id="2" name="Title 1"/>
          <p:cNvSpPr>
            <a:spLocks noGrp="1"/>
          </p:cNvSpPr>
          <p:nvPr>
            <p:ph type="title"/>
          </p:nvPr>
        </p:nvSpPr>
        <p:spPr/>
        <p:txBody>
          <a:bodyPr/>
          <a:lstStyle/>
          <a:p>
            <a:r>
              <a:rPr lang="en-US" dirty="0" smtClean="0"/>
              <a:t>VMs vs Containers</a:t>
            </a:r>
            <a:endParaRPr lang="en-US" dirty="0"/>
          </a:p>
        </p:txBody>
      </p:sp>
      <p:pic>
        <p:nvPicPr>
          <p:cNvPr id="3" name="Picture 2"/>
          <p:cNvPicPr>
            <a:picLocks noChangeAspect="1"/>
          </p:cNvPicPr>
          <p:nvPr/>
        </p:nvPicPr>
        <p:blipFill>
          <a:blip r:embed="rId3"/>
          <a:stretch>
            <a:fillRect/>
          </a:stretch>
        </p:blipFill>
        <p:spPr>
          <a:xfrm flipH="1">
            <a:off x="5514845" y="4705888"/>
            <a:ext cx="938762" cy="638360"/>
          </a:xfrm>
          <a:prstGeom prst="rect">
            <a:avLst/>
          </a:prstGeom>
        </p:spPr>
      </p:pic>
      <p:sp>
        <p:nvSpPr>
          <p:cNvPr id="39" name="Shape 485"/>
          <p:cNvSpPr/>
          <p:nvPr/>
        </p:nvSpPr>
        <p:spPr>
          <a:xfrm>
            <a:off x="6895128" y="5205957"/>
            <a:ext cx="3188968" cy="426587"/>
          </a:xfrm>
          <a:prstGeom prst="flowChartProcess">
            <a:avLst/>
          </a:prstGeom>
          <a:solidFill>
            <a:schemeClr val="accent6">
              <a:lumMod val="20000"/>
              <a:lumOff val="80000"/>
            </a:schemeClr>
          </a:solidFill>
          <a:ln w="12700" cap="flat">
            <a:solidFill>
              <a:srgbClr val="42719C"/>
            </a:solidFill>
            <a:prstDash val="solid"/>
            <a:miter/>
            <a:headEnd type="none" w="med" len="med"/>
            <a:tailEnd type="none" w="med" len="med"/>
          </a:ln>
        </p:spPr>
        <p:txBody>
          <a:bodyPr lIns="93158" tIns="46566" rIns="93158" bIns="46566" anchor="ctr" anchorCtr="0">
            <a:noAutofit/>
          </a:bodyPr>
          <a:lstStyle/>
          <a:p>
            <a:pPr algn="ctr" defTabSz="931675">
              <a:buSzPct val="25000"/>
            </a:pPr>
            <a:r>
              <a:rPr lang="en-US" sz="1936" kern="0" dirty="0" err="1">
                <a:solidFill>
                  <a:schemeClr val="bg1"/>
                </a:solidFill>
                <a:latin typeface="Calibri"/>
                <a:ea typeface="Calibri"/>
                <a:cs typeface="Calibri"/>
                <a:sym typeface="Calibri"/>
                <a:rtl val="0"/>
              </a:rPr>
              <a:t>Docker</a:t>
            </a:r>
            <a:r>
              <a:rPr lang="en-US" sz="1936" kern="0" dirty="0">
                <a:solidFill>
                  <a:schemeClr val="bg1"/>
                </a:solidFill>
                <a:latin typeface="Calibri"/>
                <a:ea typeface="Calibri"/>
                <a:cs typeface="Calibri"/>
                <a:sym typeface="Calibri"/>
                <a:rtl val="0"/>
              </a:rPr>
              <a:t> </a:t>
            </a:r>
            <a:r>
              <a:rPr lang="en-US" sz="1936" kern="0" dirty="0" err="1">
                <a:solidFill>
                  <a:schemeClr val="bg1"/>
                </a:solidFill>
                <a:latin typeface="Calibri"/>
                <a:ea typeface="Calibri"/>
                <a:cs typeface="Calibri"/>
                <a:sym typeface="Calibri"/>
                <a:rtl val="0"/>
              </a:rPr>
              <a:t>Deamon</a:t>
            </a:r>
            <a:endParaRPr lang="en-US" sz="1936" kern="0" dirty="0">
              <a:solidFill>
                <a:schemeClr val="bg1"/>
              </a:solidFill>
              <a:latin typeface="Calibri"/>
              <a:ea typeface="Calibri"/>
              <a:cs typeface="Calibri"/>
              <a:sym typeface="Calibri"/>
              <a:rtl val="0"/>
            </a:endParaRPr>
          </a:p>
        </p:txBody>
      </p:sp>
    </p:spTree>
    <p:extLst>
      <p:ext uri="{BB962C8B-B14F-4D97-AF65-F5344CB8AC3E}">
        <p14:creationId xmlns:p14="http://schemas.microsoft.com/office/powerpoint/2010/main" val="1383189224"/>
      </p:ext>
    </p:extLst>
  </p:cSld>
  <p:clrMapOvr>
    <a:masterClrMapping/>
  </p:clrMapOvr>
  <mc:AlternateContent xmlns:mc="http://schemas.openxmlformats.org/markup-compatibility/2006" xmlns:p14="http://schemas.microsoft.com/office/powerpoint/2010/main">
    <mc:Choice Requires="p14">
      <p:transition p14:dur="1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274604" y="1213142"/>
            <a:ext cx="11885683" cy="627784"/>
          </a:xfrm>
        </p:spPr>
        <p:txBody>
          <a:bodyPr/>
          <a:lstStyle/>
          <a:p>
            <a:r>
              <a:rPr lang="es-ES" sz="3200" dirty="0"/>
              <a:t>Desarrollo orientado a       =&gt;  Mobile </a:t>
            </a:r>
            <a:r>
              <a:rPr lang="es-ES" sz="3200" dirty="0" err="1"/>
              <a:t>First</a:t>
            </a:r>
            <a:r>
              <a:rPr lang="es-ES" sz="3200" dirty="0"/>
              <a:t> Cloud </a:t>
            </a:r>
            <a:r>
              <a:rPr lang="es-ES" sz="3200" dirty="0" err="1"/>
              <a:t>First</a:t>
            </a:r>
            <a:endParaRPr lang="es-ES" sz="3200" dirty="0"/>
          </a:p>
        </p:txBody>
      </p:sp>
      <p:sp>
        <p:nvSpPr>
          <p:cNvPr id="2" name="Título 1"/>
          <p:cNvSpPr>
            <a:spLocks noGrp="1"/>
          </p:cNvSpPr>
          <p:nvPr>
            <p:ph type="title"/>
          </p:nvPr>
        </p:nvSpPr>
        <p:spPr/>
        <p:txBody>
          <a:bodyPr/>
          <a:lstStyle/>
          <a:p>
            <a:r>
              <a:rPr lang="es-ES" dirty="0" smtClean="0"/>
              <a:t>Porqué utilizar Contenedores</a:t>
            </a:r>
            <a:endParaRPr lang="es-ES" dirty="0"/>
          </a:p>
        </p:txBody>
      </p:sp>
      <p:sp>
        <p:nvSpPr>
          <p:cNvPr id="6" name="Rectángulo 5"/>
          <p:cNvSpPr/>
          <p:nvPr/>
        </p:nvSpPr>
        <p:spPr bwMode="auto">
          <a:xfrm>
            <a:off x="426983" y="1836902"/>
            <a:ext cx="6118239" cy="2514279"/>
          </a:xfrm>
          <a:prstGeom prst="rect">
            <a:avLst/>
          </a:prstGeom>
          <a:solidFill>
            <a:srgbClr val="67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ángulo 6"/>
          <p:cNvSpPr/>
          <p:nvPr/>
        </p:nvSpPr>
        <p:spPr bwMode="auto">
          <a:xfrm>
            <a:off x="503173" y="4711135"/>
            <a:ext cx="6042049" cy="2138499"/>
          </a:xfrm>
          <a:prstGeom prst="rect">
            <a:avLst/>
          </a:prstGeom>
          <a:solidFill>
            <a:srgbClr val="67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CuadroTexto 7"/>
          <p:cNvSpPr txBox="1"/>
          <p:nvPr/>
        </p:nvSpPr>
        <p:spPr>
          <a:xfrm>
            <a:off x="2720629" y="1904296"/>
            <a:ext cx="3961894" cy="2674237"/>
          </a:xfrm>
          <a:prstGeom prst="rect">
            <a:avLst/>
          </a:prstGeom>
          <a:noFill/>
        </p:spPr>
        <p:txBody>
          <a:bodyPr wrap="square" lIns="182857" tIns="146285" rIns="182857" bIns="146285" rtlCol="0">
            <a:spAutoFit/>
          </a:bodyPr>
          <a:lstStyle/>
          <a:p>
            <a:pPr>
              <a:lnSpc>
                <a:spcPct val="90000"/>
              </a:lnSpc>
              <a:spcAft>
                <a:spcPts val="600"/>
              </a:spcAft>
            </a:pPr>
            <a:r>
              <a:rPr lang="es-ES" dirty="0">
                <a:solidFill>
                  <a:schemeClr val="bg1"/>
                </a:solidFill>
              </a:rPr>
              <a:t>Contenedores ofrecen =&gt; </a:t>
            </a:r>
          </a:p>
          <a:p>
            <a:pPr marL="285721" indent="-285721">
              <a:lnSpc>
                <a:spcPct val="90000"/>
              </a:lnSpc>
              <a:spcAft>
                <a:spcPts val="600"/>
              </a:spcAft>
              <a:buFont typeface="Arial" panose="020B0604020202020204" pitchFamily="34" charset="0"/>
              <a:buChar char="•"/>
            </a:pPr>
            <a:r>
              <a:rPr lang="es-ES" dirty="0">
                <a:solidFill>
                  <a:schemeClr val="bg1"/>
                </a:solidFill>
              </a:rPr>
              <a:t>productividad y libertad</a:t>
            </a:r>
          </a:p>
          <a:p>
            <a:pPr marL="285721" indent="-285721">
              <a:lnSpc>
                <a:spcPct val="90000"/>
              </a:lnSpc>
              <a:spcAft>
                <a:spcPts val="600"/>
              </a:spcAft>
              <a:buFont typeface="Arial" panose="020B0604020202020204" pitchFamily="34" charset="0"/>
              <a:buChar char="•"/>
            </a:pPr>
            <a:r>
              <a:rPr lang="es-ES" dirty="0">
                <a:solidFill>
                  <a:schemeClr val="bg1"/>
                </a:solidFill>
              </a:rPr>
              <a:t>Abstracción para </a:t>
            </a:r>
            <a:r>
              <a:rPr lang="es-ES" dirty="0" err="1">
                <a:solidFill>
                  <a:schemeClr val="bg1"/>
                </a:solidFill>
              </a:rPr>
              <a:t>microservicios</a:t>
            </a:r>
            <a:endParaRPr lang="es-ES" dirty="0">
              <a:solidFill>
                <a:schemeClr val="bg1"/>
              </a:solidFill>
            </a:endParaRPr>
          </a:p>
          <a:p>
            <a:pPr marL="285721" indent="-285721">
              <a:lnSpc>
                <a:spcPct val="90000"/>
              </a:lnSpc>
              <a:spcAft>
                <a:spcPts val="600"/>
              </a:spcAft>
              <a:buFont typeface="Arial" panose="020B0604020202020204" pitchFamily="34" charset="0"/>
              <a:buChar char="•"/>
            </a:pPr>
            <a:r>
              <a:rPr lang="es-ES" dirty="0">
                <a:solidFill>
                  <a:schemeClr val="bg1"/>
                </a:solidFill>
              </a:rPr>
              <a:t>Desplegados en apps distribuidas en modelo </a:t>
            </a:r>
            <a:r>
              <a:rPr lang="es-ES" dirty="0" err="1">
                <a:solidFill>
                  <a:schemeClr val="bg1"/>
                </a:solidFill>
              </a:rPr>
              <a:t>IaaS</a:t>
            </a:r>
            <a:r>
              <a:rPr lang="es-ES" dirty="0">
                <a:solidFill>
                  <a:schemeClr val="bg1"/>
                </a:solidFill>
              </a:rPr>
              <a:t>/</a:t>
            </a:r>
            <a:r>
              <a:rPr lang="es-ES" dirty="0" err="1">
                <a:solidFill>
                  <a:schemeClr val="bg1"/>
                </a:solidFill>
              </a:rPr>
              <a:t>Paas</a:t>
            </a:r>
            <a:endParaRPr lang="es-ES" dirty="0">
              <a:solidFill>
                <a:schemeClr val="bg1"/>
              </a:solidFill>
            </a:endParaRPr>
          </a:p>
          <a:p>
            <a:pPr marL="285721" indent="-285721">
              <a:lnSpc>
                <a:spcPct val="90000"/>
              </a:lnSpc>
              <a:spcAft>
                <a:spcPts val="600"/>
              </a:spcAft>
              <a:buFont typeface="Arial" panose="020B0604020202020204" pitchFamily="34" charset="0"/>
              <a:buChar char="•"/>
            </a:pPr>
            <a:r>
              <a:rPr lang="es-ES" dirty="0">
                <a:solidFill>
                  <a:schemeClr val="bg1"/>
                </a:solidFill>
              </a:rPr>
              <a:t>Ejecución en cualquier entorno</a:t>
            </a:r>
          </a:p>
          <a:p>
            <a:pPr marL="285721" indent="-285721">
              <a:lnSpc>
                <a:spcPct val="90000"/>
              </a:lnSpc>
              <a:spcAft>
                <a:spcPts val="600"/>
              </a:spcAft>
              <a:buFont typeface="Arial" panose="020B0604020202020204" pitchFamily="34" charset="0"/>
              <a:buChar char="•"/>
            </a:pPr>
            <a:endParaRPr lang="es-ES" dirty="0">
              <a:solidFill>
                <a:schemeClr val="bg1"/>
              </a:solidFill>
            </a:endParaRPr>
          </a:p>
        </p:txBody>
      </p:sp>
      <p:sp>
        <p:nvSpPr>
          <p:cNvPr id="9" name="CuadroTexto 8"/>
          <p:cNvSpPr txBox="1"/>
          <p:nvPr/>
        </p:nvSpPr>
        <p:spPr>
          <a:xfrm>
            <a:off x="2179359" y="4711136"/>
            <a:ext cx="4365863" cy="2271101"/>
          </a:xfrm>
          <a:prstGeom prst="rect">
            <a:avLst/>
          </a:prstGeom>
          <a:noFill/>
        </p:spPr>
        <p:txBody>
          <a:bodyPr wrap="square" lIns="182857" tIns="146285" rIns="182857" bIns="146285" rtlCol="0">
            <a:spAutoFit/>
          </a:bodyPr>
          <a:lstStyle/>
          <a:p>
            <a:pPr>
              <a:lnSpc>
                <a:spcPct val="90000"/>
              </a:lnSpc>
              <a:spcAft>
                <a:spcPts val="600"/>
              </a:spcAft>
            </a:pPr>
            <a:r>
              <a:rPr lang="es-ES" dirty="0" err="1">
                <a:solidFill>
                  <a:schemeClr val="bg1"/>
                </a:solidFill>
              </a:rPr>
              <a:t>Familiacion</a:t>
            </a:r>
            <a:r>
              <a:rPr lang="es-ES" dirty="0">
                <a:solidFill>
                  <a:schemeClr val="bg1"/>
                </a:solidFill>
              </a:rPr>
              <a:t> con los modelos de despliegue</a:t>
            </a:r>
          </a:p>
          <a:p>
            <a:pPr>
              <a:lnSpc>
                <a:spcPct val="90000"/>
              </a:lnSpc>
              <a:spcAft>
                <a:spcPts val="600"/>
              </a:spcAft>
            </a:pPr>
            <a:r>
              <a:rPr lang="es-ES" dirty="0">
                <a:solidFill>
                  <a:schemeClr val="bg1"/>
                </a:solidFill>
              </a:rPr>
              <a:t>Estandarización de entornos: desarrollo, QA y producción</a:t>
            </a:r>
          </a:p>
          <a:p>
            <a:pPr>
              <a:lnSpc>
                <a:spcPct val="90000"/>
              </a:lnSpc>
              <a:spcAft>
                <a:spcPts val="600"/>
              </a:spcAft>
            </a:pPr>
            <a:r>
              <a:rPr lang="es-ES" dirty="0">
                <a:solidFill>
                  <a:schemeClr val="bg1"/>
                </a:solidFill>
              </a:rPr>
              <a:t>Abstrae las diferencias entre los diferentes Sistemas Operativos</a:t>
            </a:r>
          </a:p>
          <a:p>
            <a:pPr>
              <a:lnSpc>
                <a:spcPct val="90000"/>
              </a:lnSpc>
              <a:spcAft>
                <a:spcPts val="600"/>
              </a:spcAft>
            </a:pPr>
            <a:r>
              <a:rPr lang="es-ES" dirty="0">
                <a:solidFill>
                  <a:schemeClr val="bg1"/>
                </a:solidFill>
              </a:rPr>
              <a:t>Rápido escalado</a:t>
            </a:r>
          </a:p>
        </p:txBody>
      </p:sp>
      <p:sp>
        <p:nvSpPr>
          <p:cNvPr id="15" name="CuadroTexto 14"/>
          <p:cNvSpPr txBox="1"/>
          <p:nvPr/>
        </p:nvSpPr>
        <p:spPr>
          <a:xfrm>
            <a:off x="7406330" y="4115303"/>
            <a:ext cx="5028558" cy="1944900"/>
          </a:xfrm>
          <a:prstGeom prst="rect">
            <a:avLst/>
          </a:prstGeom>
          <a:noFill/>
        </p:spPr>
        <p:txBody>
          <a:bodyPr wrap="square" lIns="182857" tIns="146285" rIns="182857" bIns="146285" rtlCol="0">
            <a:spAutoFit/>
          </a:bodyPr>
          <a:lstStyle/>
          <a:p>
            <a:pPr>
              <a:lnSpc>
                <a:spcPct val="90000"/>
              </a:lnSpc>
              <a:spcAft>
                <a:spcPts val="600"/>
              </a:spcAft>
            </a:pPr>
            <a:r>
              <a:rPr lang="es-ES" dirty="0">
                <a:gradFill>
                  <a:gsLst>
                    <a:gs pos="2917">
                      <a:schemeClr val="tx1"/>
                    </a:gs>
                    <a:gs pos="30000">
                      <a:schemeClr val="tx1"/>
                    </a:gs>
                  </a:gsLst>
                  <a:lin ang="5400000" scaled="0"/>
                </a:gradFill>
              </a:rPr>
              <a:t>Integra personas, procesos y herramientas para optimizar el proceso de desarrollo</a:t>
            </a:r>
          </a:p>
          <a:p>
            <a:pPr>
              <a:lnSpc>
                <a:spcPct val="90000"/>
              </a:lnSpc>
              <a:spcAft>
                <a:spcPts val="600"/>
              </a:spcAft>
            </a:pPr>
            <a:r>
              <a:rPr lang="es-ES" dirty="0">
                <a:gradFill>
                  <a:gsLst>
                    <a:gs pos="2917">
                      <a:schemeClr val="tx1"/>
                    </a:gs>
                    <a:gs pos="30000">
                      <a:schemeClr val="tx1"/>
                    </a:gs>
                  </a:gsLst>
                  <a:lin ang="5400000" scaled="0"/>
                </a:gradFill>
              </a:rPr>
              <a:t>Operaciones se centra en estandarizar las infraestructuras</a:t>
            </a:r>
          </a:p>
          <a:p>
            <a:pPr>
              <a:lnSpc>
                <a:spcPct val="90000"/>
              </a:lnSpc>
              <a:spcAft>
                <a:spcPts val="600"/>
              </a:spcAft>
            </a:pPr>
            <a:r>
              <a:rPr lang="es-ES" dirty="0" err="1">
                <a:gradFill>
                  <a:gsLst>
                    <a:gs pos="2917">
                      <a:schemeClr val="tx1"/>
                    </a:gs>
                    <a:gs pos="30000">
                      <a:schemeClr val="tx1"/>
                    </a:gs>
                  </a:gsLst>
                  <a:lin ang="5400000" scaled="0"/>
                </a:gradFill>
              </a:rPr>
              <a:t>Developers</a:t>
            </a:r>
            <a:r>
              <a:rPr lang="es-ES" dirty="0">
                <a:gradFill>
                  <a:gsLst>
                    <a:gs pos="2917">
                      <a:schemeClr val="tx1"/>
                    </a:gs>
                    <a:gs pos="30000">
                      <a:schemeClr val="tx1"/>
                    </a:gs>
                  </a:gsLst>
                  <a:lin ang="5400000" scaled="0"/>
                </a:gradFill>
              </a:rPr>
              <a:t> se centran en construir, desplegar y testear sus apps</a:t>
            </a:r>
          </a:p>
        </p:txBody>
      </p:sp>
      <p:pic>
        <p:nvPicPr>
          <p:cNvPr id="3" name="Imagen 2"/>
          <p:cNvPicPr>
            <a:picLocks noChangeAspect="1"/>
          </p:cNvPicPr>
          <p:nvPr/>
        </p:nvPicPr>
        <p:blipFill>
          <a:blip r:embed="rId2"/>
          <a:stretch>
            <a:fillRect/>
          </a:stretch>
        </p:blipFill>
        <p:spPr>
          <a:xfrm>
            <a:off x="503174" y="2222615"/>
            <a:ext cx="2215091" cy="1742852"/>
          </a:xfrm>
          <a:prstGeom prst="rect">
            <a:avLst/>
          </a:prstGeom>
        </p:spPr>
      </p:pic>
      <p:pic>
        <p:nvPicPr>
          <p:cNvPr id="4" name="Imagen 3"/>
          <p:cNvPicPr>
            <a:picLocks noChangeAspect="1"/>
          </p:cNvPicPr>
          <p:nvPr/>
        </p:nvPicPr>
        <p:blipFill>
          <a:blip r:embed="rId3"/>
          <a:stretch>
            <a:fillRect/>
          </a:stretch>
        </p:blipFill>
        <p:spPr>
          <a:xfrm>
            <a:off x="680187" y="4907871"/>
            <a:ext cx="1447615" cy="1745028"/>
          </a:xfrm>
          <a:prstGeom prst="rect">
            <a:avLst/>
          </a:prstGeom>
        </p:spPr>
      </p:pic>
      <p:pic>
        <p:nvPicPr>
          <p:cNvPr id="11" name="Imagen 10"/>
          <p:cNvPicPr>
            <a:picLocks noChangeAspect="1"/>
          </p:cNvPicPr>
          <p:nvPr/>
        </p:nvPicPr>
        <p:blipFill>
          <a:blip r:embed="rId4"/>
          <a:stretch>
            <a:fillRect/>
          </a:stretch>
        </p:blipFill>
        <p:spPr>
          <a:xfrm>
            <a:off x="8504336" y="1840800"/>
            <a:ext cx="2284524" cy="2250873"/>
          </a:xfrm>
          <a:prstGeom prst="rect">
            <a:avLst/>
          </a:prstGeom>
        </p:spPr>
      </p:pic>
    </p:spTree>
    <p:extLst>
      <p:ext uri="{BB962C8B-B14F-4D97-AF65-F5344CB8AC3E}">
        <p14:creationId xmlns:p14="http://schemas.microsoft.com/office/powerpoint/2010/main" val="331076190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68" y="221081"/>
            <a:ext cx="9218958" cy="3733324"/>
          </a:xfrm>
        </p:spPr>
        <p:txBody>
          <a:bodyPr/>
          <a:lstStyle/>
          <a:p>
            <a:r>
              <a:rPr lang="en-US" dirty="0" err="1" smtClean="0"/>
              <a:t>Revisión</a:t>
            </a:r>
            <a:r>
              <a:rPr lang="en-US" dirty="0" smtClean="0"/>
              <a:t> de </a:t>
            </a:r>
            <a:r>
              <a:rPr lang="en-US" dirty="0" err="1" smtClean="0"/>
              <a:t>Terminos</a:t>
            </a:r>
            <a:endParaRPr lang="en-US" dirty="0"/>
          </a:p>
        </p:txBody>
      </p:sp>
      <p:sp>
        <p:nvSpPr>
          <p:cNvPr id="3" name="Content Placeholder 2"/>
          <p:cNvSpPr>
            <a:spLocks noGrp="1"/>
          </p:cNvSpPr>
          <p:nvPr>
            <p:ph type="body" sz="quarter" idx="4294967295"/>
          </p:nvPr>
        </p:nvSpPr>
        <p:spPr>
          <a:xfrm>
            <a:off x="1" y="1516315"/>
            <a:ext cx="5550779" cy="5156331"/>
          </a:xfrm>
        </p:spPr>
        <p:txBody>
          <a:bodyPr/>
          <a:lstStyle/>
          <a:p>
            <a:pPr lvl="1"/>
            <a:r>
              <a:rPr lang="en-US" sz="1632" b="1" dirty="0"/>
              <a:t>Docker Client</a:t>
            </a:r>
            <a:r>
              <a:rPr lang="en-US" sz="1632" dirty="0"/>
              <a:t> </a:t>
            </a:r>
            <a:r>
              <a:rPr lang="en-US" sz="1632" dirty="0"/>
              <a:t> </a:t>
            </a:r>
            <a:r>
              <a:rPr lang="en-US" sz="1632" dirty="0" err="1"/>
              <a:t>es</a:t>
            </a:r>
            <a:r>
              <a:rPr lang="en-US" sz="1632" dirty="0"/>
              <a:t> la </a:t>
            </a:r>
            <a:r>
              <a:rPr lang="en-US" sz="1632" dirty="0" err="1"/>
              <a:t>interfaz</a:t>
            </a:r>
            <a:r>
              <a:rPr lang="en-US" sz="1632" dirty="0"/>
              <a:t> de </a:t>
            </a:r>
            <a:r>
              <a:rPr lang="en-US" sz="1632" dirty="0" err="1"/>
              <a:t>usuario</a:t>
            </a:r>
            <a:r>
              <a:rPr lang="en-US" sz="1632" dirty="0"/>
              <a:t> que </a:t>
            </a:r>
            <a:r>
              <a:rPr lang="en-US" sz="1632" dirty="0" err="1"/>
              <a:t>permite</a:t>
            </a:r>
            <a:r>
              <a:rPr lang="en-US" sz="1632" dirty="0"/>
              <a:t> la </a:t>
            </a:r>
            <a:r>
              <a:rPr lang="en-US" sz="1632" dirty="0" err="1"/>
              <a:t>comunicación</a:t>
            </a:r>
            <a:r>
              <a:rPr lang="en-US" sz="1632" dirty="0"/>
              <a:t> entre el </a:t>
            </a:r>
            <a:r>
              <a:rPr lang="en-US" sz="1632" dirty="0" err="1"/>
              <a:t>usuario</a:t>
            </a:r>
            <a:r>
              <a:rPr lang="en-US" sz="1632" dirty="0"/>
              <a:t> y el Docker Daemon</a:t>
            </a:r>
          </a:p>
          <a:p>
            <a:pPr marL="342866" lvl="1" indent="0">
              <a:buNone/>
            </a:pPr>
            <a:endParaRPr lang="en-US" sz="1632" dirty="0"/>
          </a:p>
          <a:p>
            <a:pPr lvl="1"/>
            <a:r>
              <a:rPr lang="en-US" sz="1632" b="1" dirty="0"/>
              <a:t>Docker Daemon</a:t>
            </a:r>
            <a:r>
              <a:rPr lang="en-US" sz="1632" dirty="0"/>
              <a:t> </a:t>
            </a:r>
            <a:r>
              <a:rPr lang="en-US" sz="1632" dirty="0" err="1"/>
              <a:t>alojado</a:t>
            </a:r>
            <a:r>
              <a:rPr lang="en-US" sz="1632" dirty="0"/>
              <a:t> </a:t>
            </a:r>
            <a:r>
              <a:rPr lang="en-US" sz="1632" dirty="0" err="1"/>
              <a:t>en</a:t>
            </a:r>
            <a:r>
              <a:rPr lang="en-US" sz="1632" dirty="0"/>
              <a:t> la </a:t>
            </a:r>
            <a:r>
              <a:rPr lang="en-US" sz="1632" dirty="0" err="1"/>
              <a:t>maquina</a:t>
            </a:r>
            <a:r>
              <a:rPr lang="en-US" sz="1632" dirty="0"/>
              <a:t> y se </a:t>
            </a:r>
            <a:r>
              <a:rPr lang="en-US" sz="1632" dirty="0" err="1"/>
              <a:t>encarga</a:t>
            </a:r>
            <a:r>
              <a:rPr lang="en-US" sz="1632" dirty="0"/>
              <a:t> de </a:t>
            </a:r>
            <a:r>
              <a:rPr lang="en-US" sz="1632" dirty="0" err="1"/>
              <a:t>contesstar</a:t>
            </a:r>
            <a:r>
              <a:rPr lang="en-US" sz="1632" dirty="0"/>
              <a:t> las solicitudes.</a:t>
            </a:r>
            <a:endParaRPr lang="en-US" sz="1632" dirty="0"/>
          </a:p>
          <a:p>
            <a:pPr lvl="1"/>
            <a:endParaRPr lang="en-US" sz="1632" dirty="0"/>
          </a:p>
          <a:p>
            <a:pPr lvl="1"/>
            <a:r>
              <a:rPr lang="en-US" sz="1632" b="1" dirty="0"/>
              <a:t>Docker Hub</a:t>
            </a:r>
            <a:r>
              <a:rPr lang="en-US" sz="1632" dirty="0"/>
              <a:t> </a:t>
            </a:r>
            <a:r>
              <a:rPr lang="en-US" sz="1632" dirty="0" err="1"/>
              <a:t>es</a:t>
            </a:r>
            <a:r>
              <a:rPr lang="en-US" sz="1632" dirty="0"/>
              <a:t> un </a:t>
            </a:r>
            <a:r>
              <a:rPr lang="en-US" sz="1632" dirty="0" err="1"/>
              <a:t>registro</a:t>
            </a:r>
            <a:r>
              <a:rPr lang="en-US" sz="1632" dirty="0"/>
              <a:t> </a:t>
            </a:r>
            <a:r>
              <a:rPr lang="en-US" sz="1632" dirty="0" err="1"/>
              <a:t>centralizado</a:t>
            </a:r>
            <a:r>
              <a:rPr lang="en-US" sz="1632" dirty="0"/>
              <a:t> que </a:t>
            </a:r>
            <a:r>
              <a:rPr lang="en-US" sz="1632" dirty="0" err="1"/>
              <a:t>permite</a:t>
            </a:r>
            <a:r>
              <a:rPr lang="en-US" sz="1632" dirty="0"/>
              <a:t> la </a:t>
            </a:r>
            <a:r>
              <a:rPr lang="en-US" sz="1632" dirty="0" err="1"/>
              <a:t>copia</a:t>
            </a:r>
            <a:r>
              <a:rPr lang="en-US" sz="1632" dirty="0"/>
              <a:t> de </a:t>
            </a:r>
            <a:r>
              <a:rPr lang="en-US" sz="1632" dirty="0" err="1"/>
              <a:t>seguridad</a:t>
            </a:r>
            <a:r>
              <a:rPr lang="en-US" sz="1632" dirty="0"/>
              <a:t> de </a:t>
            </a:r>
            <a:r>
              <a:rPr lang="en-US" sz="1632" dirty="0" err="1"/>
              <a:t>imágenes</a:t>
            </a:r>
            <a:r>
              <a:rPr lang="en-US" sz="1632" dirty="0"/>
              <a:t> de </a:t>
            </a:r>
            <a:r>
              <a:rPr lang="en-US" sz="1632" dirty="0" err="1"/>
              <a:t>contenedores</a:t>
            </a:r>
            <a:r>
              <a:rPr lang="en-US" sz="1632" dirty="0"/>
              <a:t> </a:t>
            </a:r>
            <a:r>
              <a:rPr lang="en-US" sz="1632" dirty="0" err="1"/>
              <a:t>tanto</a:t>
            </a:r>
            <a:r>
              <a:rPr lang="en-US" sz="1632" dirty="0"/>
              <a:t> </a:t>
            </a:r>
            <a:r>
              <a:rPr lang="en-US" sz="1632" dirty="0" err="1"/>
              <a:t>publicos</a:t>
            </a:r>
            <a:r>
              <a:rPr lang="en-US" sz="1632" dirty="0"/>
              <a:t> </a:t>
            </a:r>
            <a:r>
              <a:rPr lang="en-US" sz="1632" dirty="0" err="1"/>
              <a:t>como</a:t>
            </a:r>
            <a:r>
              <a:rPr lang="en-US" sz="1632" dirty="0"/>
              <a:t> </a:t>
            </a:r>
            <a:r>
              <a:rPr lang="en-US" sz="1632" dirty="0" err="1"/>
              <a:t>privados</a:t>
            </a:r>
            <a:r>
              <a:rPr lang="en-US" sz="1632" dirty="0"/>
              <a:t>.</a:t>
            </a:r>
            <a:endParaRPr lang="en-US" sz="1632" dirty="0"/>
          </a:p>
          <a:p>
            <a:pPr lvl="1"/>
            <a:endParaRPr lang="en-US" sz="1632" dirty="0"/>
          </a:p>
          <a:p>
            <a:pPr lvl="1"/>
            <a:r>
              <a:rPr lang="en-US" sz="1632" b="1" dirty="0"/>
              <a:t>Docker Containers</a:t>
            </a:r>
            <a:r>
              <a:rPr lang="en-US" sz="1632" dirty="0"/>
              <a:t> </a:t>
            </a:r>
            <a:r>
              <a:rPr lang="en-US" sz="1632" dirty="0"/>
              <a:t>son </a:t>
            </a:r>
            <a:r>
              <a:rPr lang="en-US" sz="1632" dirty="0" err="1"/>
              <a:t>los</a:t>
            </a:r>
            <a:r>
              <a:rPr lang="en-US" sz="1632" dirty="0"/>
              <a:t> </a:t>
            </a:r>
            <a:r>
              <a:rPr lang="en-US" sz="1632" dirty="0" err="1"/>
              <a:t>responsables</a:t>
            </a:r>
            <a:r>
              <a:rPr lang="en-US" sz="1632" dirty="0"/>
              <a:t> de la </a:t>
            </a:r>
            <a:r>
              <a:rPr lang="en-US" sz="1632" dirty="0" err="1"/>
              <a:t>ejecución</a:t>
            </a:r>
            <a:r>
              <a:rPr lang="en-US" sz="1632" dirty="0"/>
              <a:t> de las </a:t>
            </a:r>
            <a:r>
              <a:rPr lang="en-US" sz="1632" dirty="0" err="1"/>
              <a:t>aplicaciones</a:t>
            </a:r>
            <a:r>
              <a:rPr lang="en-US" sz="1632" dirty="0"/>
              <a:t> e </a:t>
            </a:r>
            <a:r>
              <a:rPr lang="en-US" sz="1632" dirty="0" err="1"/>
              <a:t>incluye</a:t>
            </a:r>
            <a:r>
              <a:rPr lang="en-US" sz="1632" dirty="0"/>
              <a:t> el Sistema </a:t>
            </a:r>
            <a:r>
              <a:rPr lang="en-US" sz="1632" dirty="0" err="1"/>
              <a:t>opertivo</a:t>
            </a:r>
            <a:r>
              <a:rPr lang="en-US" sz="1632" dirty="0"/>
              <a:t>, </a:t>
            </a:r>
            <a:r>
              <a:rPr lang="en-US" sz="1632" dirty="0" err="1"/>
              <a:t>los</a:t>
            </a:r>
            <a:r>
              <a:rPr lang="en-US" sz="1632" dirty="0"/>
              <a:t> </a:t>
            </a:r>
            <a:r>
              <a:rPr lang="en-US" sz="1632" dirty="0" err="1"/>
              <a:t>archivos</a:t>
            </a:r>
            <a:r>
              <a:rPr lang="en-US" sz="1632" dirty="0"/>
              <a:t> </a:t>
            </a:r>
            <a:r>
              <a:rPr lang="en-US" sz="1632" dirty="0" err="1"/>
              <a:t>añadiso</a:t>
            </a:r>
            <a:r>
              <a:rPr lang="en-US" sz="1632" dirty="0"/>
              <a:t> </a:t>
            </a:r>
            <a:r>
              <a:rPr lang="en-US" sz="1632" dirty="0" err="1"/>
              <a:t>por</a:t>
            </a:r>
            <a:r>
              <a:rPr lang="en-US" sz="1632" dirty="0"/>
              <a:t> el </a:t>
            </a:r>
            <a:r>
              <a:rPr lang="en-US" sz="1632" dirty="0" err="1"/>
              <a:t>usuario</a:t>
            </a:r>
            <a:r>
              <a:rPr lang="en-US" sz="1632" dirty="0"/>
              <a:t> y </a:t>
            </a:r>
            <a:r>
              <a:rPr lang="en-US" sz="1632" dirty="0" err="1"/>
              <a:t>los</a:t>
            </a:r>
            <a:r>
              <a:rPr lang="en-US" sz="1632" dirty="0"/>
              <a:t> </a:t>
            </a:r>
            <a:r>
              <a:rPr lang="en-US" sz="1632" dirty="0" err="1"/>
              <a:t>métadados</a:t>
            </a:r>
            <a:endParaRPr lang="en-US" sz="1632" dirty="0"/>
          </a:p>
          <a:p>
            <a:pPr lvl="1"/>
            <a:r>
              <a:rPr lang="en-US" sz="1632" b="1" dirty="0"/>
              <a:t>Docker Images</a:t>
            </a:r>
            <a:r>
              <a:rPr lang="en-US" sz="1632" dirty="0"/>
              <a:t> are read-only templates that help launch Docker containers.</a:t>
            </a:r>
          </a:p>
          <a:p>
            <a:pPr lvl="1"/>
            <a:endParaRPr lang="en-US" sz="1632" dirty="0"/>
          </a:p>
          <a:p>
            <a:pPr lvl="1"/>
            <a:r>
              <a:rPr lang="en-US" sz="1632" b="1" dirty="0" err="1"/>
              <a:t>DockerFile</a:t>
            </a:r>
            <a:r>
              <a:rPr lang="en-US" sz="1632" dirty="0"/>
              <a:t> is a file housing instructions that help automate image creation.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617" y="2067618"/>
            <a:ext cx="4660821" cy="2908353"/>
          </a:xfrm>
          <a:prstGeom prst="rect">
            <a:avLst/>
          </a:prstGeom>
        </p:spPr>
      </p:pic>
    </p:spTree>
    <p:extLst>
      <p:ext uri="{BB962C8B-B14F-4D97-AF65-F5344CB8AC3E}">
        <p14:creationId xmlns:p14="http://schemas.microsoft.com/office/powerpoint/2010/main" val="379924131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solidFill>
                  <a:schemeClr val="tx1"/>
                </a:solidFill>
              </a:rPr>
              <a:t>Como </a:t>
            </a:r>
            <a:r>
              <a:rPr lang="en-US" sz="3200" dirty="0" err="1">
                <a:solidFill>
                  <a:schemeClr val="tx1"/>
                </a:solidFill>
              </a:rPr>
              <a:t>desplegamos</a:t>
            </a:r>
            <a:r>
              <a:rPr lang="en-US" sz="3200" dirty="0">
                <a:solidFill>
                  <a:schemeClr val="tx1"/>
                </a:solidFill>
              </a:rPr>
              <a:t> </a:t>
            </a:r>
            <a:r>
              <a:rPr lang="en-US" sz="3200" dirty="0" err="1">
                <a:solidFill>
                  <a:schemeClr val="tx1"/>
                </a:solidFill>
              </a:rPr>
              <a:t>nuestra</a:t>
            </a:r>
            <a:r>
              <a:rPr lang="en-US" sz="3200" dirty="0">
                <a:solidFill>
                  <a:schemeClr val="tx1"/>
                </a:solidFill>
              </a:rPr>
              <a:t> </a:t>
            </a:r>
            <a:r>
              <a:rPr lang="en-US" sz="3200">
                <a:solidFill>
                  <a:schemeClr val="tx1"/>
                </a:solidFill>
              </a:rPr>
              <a:t>APP ASP.NET </a:t>
            </a:r>
            <a:r>
              <a:rPr lang="en-US" sz="3200" dirty="0" err="1">
                <a:solidFill>
                  <a:schemeClr val="tx1"/>
                </a:solidFill>
              </a:rPr>
              <a:t>en</a:t>
            </a:r>
            <a:r>
              <a:rPr lang="en-US" sz="3200" dirty="0">
                <a:solidFill>
                  <a:schemeClr val="tx1"/>
                </a:solidFill>
              </a:rPr>
              <a:t> un </a:t>
            </a:r>
            <a:r>
              <a:rPr lang="en-US" sz="3200" dirty="0" err="1">
                <a:solidFill>
                  <a:schemeClr val="tx1"/>
                </a:solidFill>
              </a:rPr>
              <a:t>contenedor</a:t>
            </a:r>
            <a:r>
              <a:rPr lang="en-US" sz="3200" dirty="0">
                <a:solidFill>
                  <a:schemeClr val="tx1"/>
                </a:solidFill>
              </a:rPr>
              <a:t> </a:t>
            </a:r>
            <a:endParaRPr lang="en-US" sz="3200" dirty="0">
              <a:solidFill>
                <a:schemeClr val="tx1"/>
              </a:solidFill>
            </a:endParaRPr>
          </a:p>
        </p:txBody>
      </p:sp>
      <p:pic>
        <p:nvPicPr>
          <p:cNvPr id="3074" name="Picture 2" descr="http://ts1.mm.bing.net/th?&amp;id=HN.608050679528360709&amp;w=300&amp;h=300&amp;c=0&amp;pid=1.9&amp;rs=0&amp;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106240" y="1238289"/>
            <a:ext cx="751576" cy="7515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s1.mm.bing.net/th?&amp;id=HN.608038241302741722&amp;w=300&amp;h=300&amp;c=0&amp;pid=1.9&amp;rs=0&amp;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3627" y="2238543"/>
            <a:ext cx="1254464" cy="9826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5084490" y="1989866"/>
            <a:ext cx="4500478" cy="4247056"/>
          </a:xfrm>
          <a:prstGeom prst="rect">
            <a:avLst/>
          </a:prstGeom>
          <a:solidFill>
            <a:schemeClr val="accent1">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1920"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Elbow Connector 3"/>
          <p:cNvCxnSpPr>
            <a:stCxn id="3074" idx="2"/>
            <a:endCxn id="3076" idx="1"/>
          </p:cNvCxnSpPr>
          <p:nvPr/>
        </p:nvCxnSpPr>
        <p:spPr>
          <a:xfrm rot="16200000" flipH="1">
            <a:off x="617824" y="1854070"/>
            <a:ext cx="740009" cy="1011600"/>
          </a:xfrm>
          <a:prstGeom prst="bent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37458" y="1475054"/>
            <a:ext cx="2394541" cy="634151"/>
          </a:xfrm>
          <a:prstGeom prst="rect">
            <a:avLst/>
          </a:prstGeom>
          <a:noFill/>
        </p:spPr>
        <p:txBody>
          <a:bodyPr wrap="square" lIns="182783" tIns="146227" rIns="182783" bIns="146227" rtlCol="0">
            <a:spAutoFit/>
          </a:bodyPr>
          <a:lstStyle/>
          <a:p>
            <a:pPr>
              <a:lnSpc>
                <a:spcPct val="90000"/>
              </a:lnSpc>
              <a:spcAft>
                <a:spcPts val="600"/>
              </a:spcAft>
            </a:pPr>
            <a:r>
              <a:rPr lang="en-US" sz="2399" dirty="0"/>
              <a:t>Host Machine</a:t>
            </a:r>
          </a:p>
        </p:txBody>
      </p:sp>
      <p:sp>
        <p:nvSpPr>
          <p:cNvPr id="14" name="TextBox 13"/>
          <p:cNvSpPr txBox="1"/>
          <p:nvPr/>
        </p:nvSpPr>
        <p:spPr>
          <a:xfrm>
            <a:off x="1259471" y="1788820"/>
            <a:ext cx="2036409" cy="544476"/>
          </a:xfrm>
          <a:prstGeom prst="rect">
            <a:avLst/>
          </a:prstGeom>
          <a:noFill/>
        </p:spPr>
        <p:txBody>
          <a:bodyPr wrap="square" lIns="182783" tIns="146227" rIns="182783" bIns="146227" rtlCol="0">
            <a:spAutoFit/>
          </a:bodyPr>
          <a:lstStyle/>
          <a:p>
            <a:pPr>
              <a:lnSpc>
                <a:spcPct val="90000"/>
              </a:lnSpc>
              <a:spcAft>
                <a:spcPts val="600"/>
              </a:spcAft>
            </a:pPr>
            <a:r>
              <a:rPr lang="en-US" sz="1799" dirty="0" err="1">
                <a:gradFill>
                  <a:gsLst>
                    <a:gs pos="2917">
                      <a:schemeClr val="tx1"/>
                    </a:gs>
                    <a:gs pos="30000">
                      <a:schemeClr val="tx1"/>
                    </a:gs>
                  </a:gsLst>
                  <a:lin ang="5400000" scaled="0"/>
                </a:gradFill>
              </a:rPr>
              <a:t>Docker</a:t>
            </a:r>
            <a:r>
              <a:rPr lang="en-US" sz="1799" dirty="0">
                <a:gradFill>
                  <a:gsLst>
                    <a:gs pos="2917">
                      <a:schemeClr val="tx1"/>
                    </a:gs>
                    <a:gs pos="30000">
                      <a:schemeClr val="tx1"/>
                    </a:gs>
                  </a:gsLst>
                  <a:lin ang="5400000" scaled="0"/>
                </a:gradFill>
              </a:rPr>
              <a:t> Client</a:t>
            </a:r>
          </a:p>
        </p:txBody>
      </p:sp>
      <p:pic>
        <p:nvPicPr>
          <p:cNvPr id="15" name="Picture 14"/>
          <p:cNvPicPr>
            <a:picLocks noChangeAspect="1"/>
          </p:cNvPicPr>
          <p:nvPr/>
        </p:nvPicPr>
        <p:blipFill>
          <a:blip r:embed="rId5"/>
          <a:stretch>
            <a:fillRect/>
          </a:stretch>
        </p:blipFill>
        <p:spPr>
          <a:xfrm>
            <a:off x="10163098" y="662586"/>
            <a:ext cx="1889984" cy="856793"/>
          </a:xfrm>
          <a:prstGeom prst="rect">
            <a:avLst/>
          </a:prstGeom>
        </p:spPr>
      </p:pic>
      <p:sp>
        <p:nvSpPr>
          <p:cNvPr id="21" name="TextBox 20"/>
          <p:cNvSpPr txBox="1"/>
          <p:nvPr/>
        </p:nvSpPr>
        <p:spPr>
          <a:xfrm>
            <a:off x="9910818" y="145571"/>
            <a:ext cx="2394541" cy="634151"/>
          </a:xfrm>
          <a:prstGeom prst="rect">
            <a:avLst/>
          </a:prstGeom>
          <a:noFill/>
        </p:spPr>
        <p:txBody>
          <a:bodyPr wrap="square" lIns="182783" tIns="146227" rIns="182783" bIns="146227" rtlCol="0">
            <a:spAutoFit/>
          </a:bodyPr>
          <a:lstStyle/>
          <a:p>
            <a:pPr>
              <a:lnSpc>
                <a:spcPct val="90000"/>
              </a:lnSpc>
              <a:spcAft>
                <a:spcPts val="600"/>
              </a:spcAft>
            </a:pPr>
            <a:r>
              <a:rPr lang="en-US" sz="2399" dirty="0" err="1"/>
              <a:t>Docker</a:t>
            </a:r>
            <a:r>
              <a:rPr lang="en-US" sz="2399" dirty="0"/>
              <a:t> Hub</a:t>
            </a:r>
          </a:p>
        </p:txBody>
      </p:sp>
      <p:pic>
        <p:nvPicPr>
          <p:cNvPr id="18" name="Picture 17"/>
          <p:cNvPicPr>
            <a:picLocks noChangeAspect="1"/>
          </p:cNvPicPr>
          <p:nvPr/>
        </p:nvPicPr>
        <p:blipFill>
          <a:blip r:embed="rId6"/>
          <a:stretch>
            <a:fillRect/>
          </a:stretch>
        </p:blipFill>
        <p:spPr>
          <a:xfrm>
            <a:off x="5086936" y="2207586"/>
            <a:ext cx="680886" cy="644572"/>
          </a:xfrm>
          <a:prstGeom prst="rect">
            <a:avLst/>
          </a:prstGeom>
        </p:spPr>
      </p:pic>
      <p:sp>
        <p:nvSpPr>
          <p:cNvPr id="26" name="TextBox 25"/>
          <p:cNvSpPr txBox="1"/>
          <p:nvPr/>
        </p:nvSpPr>
        <p:spPr>
          <a:xfrm>
            <a:off x="5702652" y="2187297"/>
            <a:ext cx="3595493" cy="690647"/>
          </a:xfrm>
          <a:prstGeom prst="rect">
            <a:avLst/>
          </a:prstGeom>
          <a:noFill/>
        </p:spPr>
        <p:txBody>
          <a:bodyPr wrap="square" lIns="182783" tIns="146227" rIns="182783" bIns="146227" rtlCol="0">
            <a:spAutoFit/>
          </a:bodyPr>
          <a:lstStyle/>
          <a:p>
            <a:pPr>
              <a:lnSpc>
                <a:spcPct val="90000"/>
              </a:lnSpc>
              <a:spcAft>
                <a:spcPts val="600"/>
              </a:spcAft>
            </a:pPr>
            <a:r>
              <a:rPr lang="en-US" sz="2799" b="1" dirty="0" err="1">
                <a:solidFill>
                  <a:srgbClr val="FFC000"/>
                </a:solidFill>
              </a:rPr>
              <a:t>Docker</a:t>
            </a:r>
            <a:r>
              <a:rPr lang="en-US" sz="2799" b="1" dirty="0">
                <a:solidFill>
                  <a:srgbClr val="FFC000"/>
                </a:solidFill>
              </a:rPr>
              <a:t> </a:t>
            </a:r>
            <a:r>
              <a:rPr lang="en-US" sz="2799" b="1" dirty="0" err="1">
                <a:solidFill>
                  <a:srgbClr val="FFC000"/>
                </a:solidFill>
              </a:rPr>
              <a:t>Deamon</a:t>
            </a:r>
            <a:endParaRPr lang="en-US" sz="2799" b="1" dirty="0">
              <a:solidFill>
                <a:srgbClr val="FFC000"/>
              </a:solidFill>
            </a:endParaRPr>
          </a:p>
        </p:txBody>
      </p:sp>
      <p:sp>
        <p:nvSpPr>
          <p:cNvPr id="29" name="TextBox 28"/>
          <p:cNvSpPr txBox="1"/>
          <p:nvPr/>
        </p:nvSpPr>
        <p:spPr>
          <a:xfrm>
            <a:off x="6092567" y="3195839"/>
            <a:ext cx="2850700" cy="690647"/>
          </a:xfrm>
          <a:prstGeom prst="rect">
            <a:avLst/>
          </a:prstGeom>
          <a:noFill/>
        </p:spPr>
        <p:txBody>
          <a:bodyPr wrap="square" lIns="182783" tIns="146227" rIns="182783" bIns="146227" rtlCol="0">
            <a:spAutoFit/>
          </a:bodyPr>
          <a:lstStyle/>
          <a:p>
            <a:pPr>
              <a:lnSpc>
                <a:spcPct val="90000"/>
              </a:lnSpc>
              <a:spcAft>
                <a:spcPts val="600"/>
              </a:spcAft>
            </a:pPr>
            <a:r>
              <a:rPr lang="en-US" sz="2799" dirty="0">
                <a:solidFill>
                  <a:schemeClr val="bg1"/>
                </a:solidFill>
              </a:rPr>
              <a:t>Container A</a:t>
            </a:r>
          </a:p>
        </p:txBody>
      </p:sp>
      <p:sp>
        <p:nvSpPr>
          <p:cNvPr id="30" name="TextBox 29"/>
          <p:cNvSpPr txBox="1"/>
          <p:nvPr/>
        </p:nvSpPr>
        <p:spPr>
          <a:xfrm>
            <a:off x="5966260" y="4080777"/>
            <a:ext cx="2850700" cy="690647"/>
          </a:xfrm>
          <a:prstGeom prst="rect">
            <a:avLst/>
          </a:prstGeom>
          <a:noFill/>
        </p:spPr>
        <p:txBody>
          <a:bodyPr wrap="square" lIns="182783" tIns="146227" rIns="182783" bIns="146227" rtlCol="0">
            <a:spAutoFit/>
          </a:bodyPr>
          <a:lstStyle/>
          <a:p>
            <a:pPr>
              <a:lnSpc>
                <a:spcPct val="90000"/>
              </a:lnSpc>
              <a:spcAft>
                <a:spcPts val="600"/>
              </a:spcAft>
            </a:pPr>
            <a:r>
              <a:rPr lang="en-US" sz="2799" dirty="0">
                <a:solidFill>
                  <a:schemeClr val="bg1"/>
                </a:solidFill>
              </a:rPr>
              <a:t>Container B</a:t>
            </a:r>
          </a:p>
        </p:txBody>
      </p:sp>
      <p:sp>
        <p:nvSpPr>
          <p:cNvPr id="31" name="TextBox 30"/>
          <p:cNvSpPr txBox="1"/>
          <p:nvPr/>
        </p:nvSpPr>
        <p:spPr>
          <a:xfrm>
            <a:off x="5909377" y="4865028"/>
            <a:ext cx="2850700" cy="860002"/>
          </a:xfrm>
          <a:prstGeom prst="rect">
            <a:avLst/>
          </a:prstGeom>
          <a:noFill/>
        </p:spPr>
        <p:txBody>
          <a:bodyPr wrap="square" lIns="182783" tIns="146227" rIns="182783" bIns="146227" rtlCol="0">
            <a:spAutoFit/>
          </a:bodyPr>
          <a:lstStyle/>
          <a:p>
            <a:pPr>
              <a:lnSpc>
                <a:spcPct val="90000"/>
              </a:lnSpc>
              <a:spcAft>
                <a:spcPts val="600"/>
              </a:spcAft>
            </a:pPr>
            <a:r>
              <a:rPr lang="en-US" sz="3998" dirty="0">
                <a:solidFill>
                  <a:schemeClr val="bg1"/>
                </a:solidFill>
              </a:rPr>
              <a:t>…</a:t>
            </a:r>
          </a:p>
        </p:txBody>
      </p:sp>
      <p:pic>
        <p:nvPicPr>
          <p:cNvPr id="27" name="Picture 26"/>
          <p:cNvPicPr>
            <a:picLocks noChangeAspect="1"/>
          </p:cNvPicPr>
          <p:nvPr/>
        </p:nvPicPr>
        <p:blipFill>
          <a:blip r:embed="rId7"/>
          <a:stretch>
            <a:fillRect/>
          </a:stretch>
        </p:blipFill>
        <p:spPr>
          <a:xfrm>
            <a:off x="5186155" y="3351823"/>
            <a:ext cx="862229" cy="319025"/>
          </a:xfrm>
          <a:prstGeom prst="rect">
            <a:avLst/>
          </a:prstGeom>
        </p:spPr>
      </p:pic>
      <p:pic>
        <p:nvPicPr>
          <p:cNvPr id="33" name="Picture 32"/>
          <p:cNvPicPr>
            <a:picLocks noChangeAspect="1"/>
          </p:cNvPicPr>
          <p:nvPr/>
        </p:nvPicPr>
        <p:blipFill>
          <a:blip r:embed="rId7"/>
          <a:stretch>
            <a:fillRect/>
          </a:stretch>
        </p:blipFill>
        <p:spPr>
          <a:xfrm>
            <a:off x="5186155" y="4284008"/>
            <a:ext cx="862229" cy="319025"/>
          </a:xfrm>
          <a:prstGeom prst="rect">
            <a:avLst/>
          </a:prstGeom>
        </p:spPr>
      </p:pic>
      <p:cxnSp>
        <p:nvCxnSpPr>
          <p:cNvPr id="34" name="Elbow Connector 33"/>
          <p:cNvCxnSpPr>
            <a:stCxn id="3076" idx="2"/>
            <a:endCxn id="3078" idx="0"/>
          </p:cNvCxnSpPr>
          <p:nvPr/>
        </p:nvCxnSpPr>
        <p:spPr>
          <a:xfrm rot="5400000">
            <a:off x="1116866" y="3430372"/>
            <a:ext cx="1213159" cy="794827"/>
          </a:xfrm>
          <a:prstGeom prst="bentConnector3">
            <a:avLst>
              <a:gd name="adj1" fmla="val 50000"/>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1348" y="6371707"/>
            <a:ext cx="2394541" cy="544476"/>
          </a:xfrm>
          <a:prstGeom prst="rect">
            <a:avLst/>
          </a:prstGeom>
          <a:noFill/>
        </p:spPr>
        <p:txBody>
          <a:bodyPr wrap="square" lIns="182783" tIns="146227" rIns="182783" bIns="146227" rtlCol="0">
            <a:spAutoFit/>
          </a:bodyPr>
          <a:lstStyle/>
          <a:p>
            <a:pPr>
              <a:lnSpc>
                <a:spcPct val="90000"/>
              </a:lnSpc>
              <a:spcAft>
                <a:spcPts val="600"/>
              </a:spcAft>
            </a:pPr>
            <a:r>
              <a:rPr lang="en-US" sz="1799" dirty="0"/>
              <a:t>Source Code Repo</a:t>
            </a:r>
          </a:p>
        </p:txBody>
      </p:sp>
      <p:pic>
        <p:nvPicPr>
          <p:cNvPr id="3078" name="Picture 6" descr="http://ts1.mm.bing.net/th?&amp;id=HN.608003842902984492&amp;w=300&amp;h=300&amp;c=0&amp;pid=1.9&amp;rs=0&amp;p=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83" y="4434366"/>
            <a:ext cx="2061099" cy="20610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3" name="Diagram 3072"/>
          <p:cNvGraphicFramePr/>
          <p:nvPr>
            <p:extLst/>
          </p:nvPr>
        </p:nvGraphicFramePr>
        <p:xfrm>
          <a:off x="7923105" y="3248856"/>
          <a:ext cx="1418534" cy="118551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3077" name="Elbow Connector 3076"/>
          <p:cNvCxnSpPr>
            <a:stCxn id="26" idx="3"/>
            <a:endCxn id="3073" idx="0"/>
          </p:cNvCxnSpPr>
          <p:nvPr/>
        </p:nvCxnSpPr>
        <p:spPr>
          <a:xfrm flipH="1">
            <a:off x="8632369" y="2528748"/>
            <a:ext cx="665774" cy="720107"/>
          </a:xfrm>
          <a:prstGeom prst="bentConnector4">
            <a:avLst>
              <a:gd name="adj1" fmla="val 32558"/>
              <a:gd name="adj2" fmla="val 73708"/>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6"/>
          <a:stretch>
            <a:fillRect/>
          </a:stretch>
        </p:blipFill>
        <p:spPr>
          <a:xfrm>
            <a:off x="8816959" y="2170172"/>
            <a:ext cx="720406" cy="681985"/>
          </a:xfrm>
          <a:prstGeom prst="rect">
            <a:avLst/>
          </a:prstGeom>
        </p:spPr>
      </p:pic>
      <p:sp>
        <p:nvSpPr>
          <p:cNvPr id="3103" name="TextBox 3102"/>
          <p:cNvSpPr txBox="1"/>
          <p:nvPr/>
        </p:nvSpPr>
        <p:spPr>
          <a:xfrm>
            <a:off x="10254760" y="2556432"/>
            <a:ext cx="1027370" cy="634151"/>
          </a:xfrm>
          <a:prstGeom prst="rect">
            <a:avLst/>
          </a:prstGeom>
          <a:noFill/>
        </p:spPr>
        <p:txBody>
          <a:bodyPr wrap="square" lIns="182783" tIns="146227" rIns="182783" bIns="146227" rtlCol="0">
            <a:spAutoFit/>
          </a:bodyPr>
          <a:lstStyle/>
          <a:p>
            <a:pPr>
              <a:lnSpc>
                <a:spcPct val="90000"/>
              </a:lnSpc>
              <a:spcAft>
                <a:spcPts val="600"/>
              </a:spcAft>
            </a:pPr>
            <a:r>
              <a:rPr lang="en-US" sz="2399" dirty="0">
                <a:gradFill>
                  <a:gsLst>
                    <a:gs pos="2917">
                      <a:schemeClr val="tx1"/>
                    </a:gs>
                    <a:gs pos="30000">
                      <a:schemeClr val="tx1"/>
                    </a:gs>
                  </a:gsLst>
                  <a:lin ang="5400000" scaled="0"/>
                </a:gradFill>
              </a:rPr>
              <a:t>Push</a:t>
            </a:r>
          </a:p>
        </p:txBody>
      </p:sp>
      <p:cxnSp>
        <p:nvCxnSpPr>
          <p:cNvPr id="101" name="Elbow Connector 100"/>
          <p:cNvCxnSpPr>
            <a:stCxn id="3078" idx="3"/>
          </p:cNvCxnSpPr>
          <p:nvPr/>
        </p:nvCxnSpPr>
        <p:spPr>
          <a:xfrm flipV="1">
            <a:off x="2356581" y="2682193"/>
            <a:ext cx="2882674" cy="2782723"/>
          </a:xfrm>
          <a:prstGeom prst="bentConnector3">
            <a:avLst>
              <a:gd name="adj1" fmla="val 6219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3076" idx="3"/>
          </p:cNvCxnSpPr>
          <p:nvPr/>
        </p:nvCxnSpPr>
        <p:spPr>
          <a:xfrm flipV="1">
            <a:off x="2748091" y="2501063"/>
            <a:ext cx="2491164" cy="228813"/>
          </a:xfrm>
          <a:prstGeom prst="bentConnector3">
            <a:avLst>
              <a:gd name="adj1" fmla="val 50000"/>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02" name="TextBox 3101"/>
          <p:cNvSpPr txBox="1"/>
          <p:nvPr/>
        </p:nvSpPr>
        <p:spPr>
          <a:xfrm>
            <a:off x="9871513" y="1873531"/>
            <a:ext cx="1410615" cy="634151"/>
          </a:xfrm>
          <a:prstGeom prst="rect">
            <a:avLst/>
          </a:prstGeom>
          <a:noFill/>
        </p:spPr>
        <p:txBody>
          <a:bodyPr wrap="square" lIns="182783" tIns="146227" rIns="182783" bIns="146227" rtlCol="0">
            <a:spAutoFit/>
          </a:bodyPr>
          <a:lstStyle/>
          <a:p>
            <a:pPr>
              <a:lnSpc>
                <a:spcPct val="90000"/>
              </a:lnSpc>
              <a:spcAft>
                <a:spcPts val="600"/>
              </a:spcAft>
            </a:pPr>
            <a:r>
              <a:rPr lang="en-US" sz="2399" dirty="0">
                <a:gradFill>
                  <a:gsLst>
                    <a:gs pos="2917">
                      <a:schemeClr val="tx1"/>
                    </a:gs>
                    <a:gs pos="30000">
                      <a:schemeClr val="tx1"/>
                    </a:gs>
                  </a:gsLst>
                  <a:lin ang="5400000" scaled="0"/>
                </a:gradFill>
              </a:rPr>
              <a:t>Pull</a:t>
            </a:r>
          </a:p>
        </p:txBody>
      </p:sp>
      <p:cxnSp>
        <p:nvCxnSpPr>
          <p:cNvPr id="19" name="Elbow Connector 18"/>
          <p:cNvCxnSpPr/>
          <p:nvPr/>
        </p:nvCxnSpPr>
        <p:spPr>
          <a:xfrm rot="5400000">
            <a:off x="9629655" y="1170428"/>
            <a:ext cx="813919" cy="1511822"/>
          </a:xfrm>
          <a:prstGeom prst="bent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endCxn id="15" idx="2"/>
          </p:cNvCxnSpPr>
          <p:nvPr/>
        </p:nvCxnSpPr>
        <p:spPr>
          <a:xfrm flipV="1">
            <a:off x="9378937" y="1519380"/>
            <a:ext cx="1729152" cy="1110493"/>
          </a:xfrm>
          <a:prstGeom prst="bent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251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imagen 3"/>
          <p:cNvSpPr>
            <a:spLocks noGrp="1"/>
          </p:cNvSpPr>
          <p:nvPr>
            <p:ph type="pic" sz="quarter" idx="10"/>
          </p:nvPr>
        </p:nvSpPr>
        <p:spPr/>
      </p:sp>
      <p:sp>
        <p:nvSpPr>
          <p:cNvPr id="3" name="Título 2"/>
          <p:cNvSpPr>
            <a:spLocks noGrp="1"/>
          </p:cNvSpPr>
          <p:nvPr>
            <p:ph type="title"/>
          </p:nvPr>
        </p:nvSpPr>
        <p:spPr/>
        <p:txBody>
          <a:bodyPr/>
          <a:lstStyle/>
          <a:p>
            <a:r>
              <a:rPr lang="es-ES" dirty="0" smtClean="0"/>
              <a:t>Demo Time</a:t>
            </a:r>
            <a:br>
              <a:rPr lang="es-ES" dirty="0" smtClean="0"/>
            </a:br>
            <a:r>
              <a:rPr lang="es-ES" dirty="0" err="1" smtClean="0"/>
              <a:t>Deploy</a:t>
            </a:r>
            <a:r>
              <a:rPr lang="es-ES" dirty="0" smtClean="0"/>
              <a:t> </a:t>
            </a:r>
            <a:r>
              <a:rPr lang="es-ES" dirty="0" err="1" smtClean="0"/>
              <a:t>Docker</a:t>
            </a:r>
            <a:r>
              <a:rPr lang="es-ES" dirty="0" smtClean="0"/>
              <a:t> con Visual Studio</a:t>
            </a:r>
            <a:endParaRPr lang="es-ES" dirty="0"/>
          </a:p>
        </p:txBody>
      </p:sp>
      <p:pic>
        <p:nvPicPr>
          <p:cNvPr id="1026" name="Picture 2" descr="http://i.ebayimg.com/00/s/NTAwWDQzOA==/z/~WEAAOSw~CRTqpxZ/$_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032" y="448"/>
            <a:ext cx="6215856" cy="699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24018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DockerFile</a:t>
            </a:r>
            <a:r>
              <a:rPr lang="es-ES" dirty="0" smtClean="0"/>
              <a:t> es la receta </a:t>
            </a:r>
            <a:endParaRPr lang="es-ES" dirty="0"/>
          </a:p>
        </p:txBody>
      </p:sp>
      <p:sp>
        <p:nvSpPr>
          <p:cNvPr id="3" name="Marcador de texto 2"/>
          <p:cNvSpPr>
            <a:spLocks noGrp="1"/>
          </p:cNvSpPr>
          <p:nvPr>
            <p:ph type="body" sz="quarter" idx="10"/>
          </p:nvPr>
        </p:nvSpPr>
        <p:spPr>
          <a:xfrm>
            <a:off x="276971" y="1363935"/>
            <a:ext cx="5485699" cy="4479629"/>
          </a:xfrm>
        </p:spPr>
        <p:txBody>
          <a:bodyPr/>
          <a:lstStyle/>
          <a:p>
            <a:r>
              <a:rPr lang="es-ES" dirty="0" smtClean="0"/>
              <a:t>Un fichero de texto donde nosotros indicamos a </a:t>
            </a:r>
            <a:r>
              <a:rPr lang="es-ES" dirty="0" err="1" smtClean="0"/>
              <a:t>Docker</a:t>
            </a:r>
            <a:r>
              <a:rPr lang="es-ES" dirty="0" smtClean="0"/>
              <a:t> que es lo que contiene la imagen </a:t>
            </a:r>
            <a:r>
              <a:rPr lang="es-ES" dirty="0" err="1" smtClean="0"/>
              <a:t>Docker</a:t>
            </a:r>
            <a:endParaRPr lang="es-ES" dirty="0" smtClean="0"/>
          </a:p>
          <a:p>
            <a:endParaRPr lang="es-ES" dirty="0"/>
          </a:p>
          <a:p>
            <a:r>
              <a:rPr lang="es-ES" dirty="0" smtClean="0"/>
              <a:t>Tomamos una captura de cada comando, utiliza cache por el rendimiento</a:t>
            </a:r>
            <a:endParaRPr lang="es-ES" dirty="0"/>
          </a:p>
        </p:txBody>
      </p:sp>
      <p:sp>
        <p:nvSpPr>
          <p:cNvPr id="4" name="Marcador de texto 3"/>
          <p:cNvSpPr>
            <a:spLocks noGrp="1"/>
          </p:cNvSpPr>
          <p:nvPr>
            <p:ph type="body" sz="quarter" idx="11"/>
          </p:nvPr>
        </p:nvSpPr>
        <p:spPr>
          <a:xfrm>
            <a:off x="6676954" y="1363662"/>
            <a:ext cx="5485698" cy="683136"/>
          </a:xfrm>
        </p:spPr>
        <p:txBody>
          <a:bodyPr/>
          <a:lstStyle/>
          <a:p>
            <a:endParaRPr lang="es-ES"/>
          </a:p>
        </p:txBody>
      </p:sp>
      <p:pic>
        <p:nvPicPr>
          <p:cNvPr id="5" name="Imagen 4"/>
          <p:cNvPicPr>
            <a:picLocks noChangeAspect="1"/>
          </p:cNvPicPr>
          <p:nvPr/>
        </p:nvPicPr>
        <p:blipFill>
          <a:blip r:embed="rId2"/>
          <a:stretch>
            <a:fillRect/>
          </a:stretch>
        </p:blipFill>
        <p:spPr>
          <a:xfrm>
            <a:off x="5762670" y="1884123"/>
            <a:ext cx="6672219" cy="3199991"/>
          </a:xfrm>
          <a:prstGeom prst="rect">
            <a:avLst/>
          </a:prstGeom>
        </p:spPr>
      </p:pic>
    </p:spTree>
    <p:extLst>
      <p:ext uri="{BB962C8B-B14F-4D97-AF65-F5344CB8AC3E}">
        <p14:creationId xmlns:p14="http://schemas.microsoft.com/office/powerpoint/2010/main" val="226156241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Adrián Díaz Cervera</a:t>
            </a:r>
            <a:endParaRPr lang="en-US" dirty="0"/>
          </a:p>
          <a:p>
            <a:r>
              <a:rPr lang="en-US" dirty="0"/>
              <a:t>Software Architect Lead at </a:t>
            </a:r>
            <a:r>
              <a:rPr lang="en-US" dirty="0" err="1"/>
              <a:t>Encamina</a:t>
            </a:r>
            <a:endParaRPr lang="en-US" dirty="0"/>
          </a:p>
          <a:p>
            <a:pPr lvl="0"/>
            <a:r>
              <a:rPr lang="en-US" dirty="0" smtClean="0"/>
              <a:t>@AdrianDiaz81</a:t>
            </a:r>
            <a:endParaRPr lang="en-US" dirty="0"/>
          </a:p>
        </p:txBody>
      </p:sp>
      <p:sp>
        <p:nvSpPr>
          <p:cNvPr id="3" name="Title 2"/>
          <p:cNvSpPr>
            <a:spLocks noGrp="1"/>
          </p:cNvSpPr>
          <p:nvPr>
            <p:ph type="title"/>
          </p:nvPr>
        </p:nvSpPr>
        <p:spPr/>
        <p:txBody>
          <a:bodyPr/>
          <a:lstStyle/>
          <a:p>
            <a:r>
              <a:rPr lang="es-ES" dirty="0" err="1" smtClean="0"/>
              <a:t>Docker</a:t>
            </a:r>
            <a:r>
              <a:rPr lang="es-ES" dirty="0" smtClean="0"/>
              <a:t> para desarrolladores .NET</a:t>
            </a:r>
            <a:endParaRPr lang="es-ES" dirty="0"/>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a:xfrm>
            <a:off x="274604" y="1213142"/>
            <a:ext cx="11885683" cy="5083820"/>
          </a:xfrm>
        </p:spPr>
        <p:txBody>
          <a:bodyPr/>
          <a:lstStyle/>
          <a:p>
            <a:pPr marL="742876" indent="-742876">
              <a:buFont typeface="+mj-lt"/>
              <a:buAutoNum type="arabicPeriod"/>
            </a:pPr>
            <a:r>
              <a:rPr lang="es-ES" dirty="0" smtClean="0"/>
              <a:t>Cliente </a:t>
            </a:r>
            <a:r>
              <a:rPr lang="es-ES" dirty="0" err="1" smtClean="0"/>
              <a:t>Docker</a:t>
            </a:r>
            <a:r>
              <a:rPr lang="es-ES" dirty="0" smtClean="0"/>
              <a:t> vs host </a:t>
            </a:r>
            <a:r>
              <a:rPr lang="es-ES" dirty="0" err="1" smtClean="0"/>
              <a:t>Docker</a:t>
            </a:r>
            <a:endParaRPr lang="es-ES" dirty="0" smtClean="0"/>
          </a:p>
          <a:p>
            <a:pPr marL="1085675" lvl="1" indent="-742876">
              <a:buFont typeface="Arial" panose="020B0604020202020204" pitchFamily="34" charset="0"/>
              <a:buChar char="•"/>
            </a:pPr>
            <a:r>
              <a:rPr lang="es-ES" dirty="0" smtClean="0"/>
              <a:t>El Cliente </a:t>
            </a:r>
            <a:r>
              <a:rPr lang="es-ES" dirty="0" err="1" smtClean="0"/>
              <a:t>Docker</a:t>
            </a:r>
            <a:r>
              <a:rPr lang="es-ES" dirty="0" smtClean="0"/>
              <a:t> es CLI </a:t>
            </a:r>
            <a:r>
              <a:rPr lang="es-ES" dirty="0" err="1" smtClean="0"/>
              <a:t>Docker</a:t>
            </a:r>
            <a:endParaRPr lang="es-ES" dirty="0" smtClean="0"/>
          </a:p>
          <a:p>
            <a:pPr marL="1085675" lvl="1" indent="-742876">
              <a:buFont typeface="Arial" panose="020B0604020202020204" pitchFamily="34" charset="0"/>
              <a:buChar char="•"/>
            </a:pPr>
            <a:r>
              <a:rPr lang="es-ES" dirty="0" smtClean="0"/>
              <a:t>Host </a:t>
            </a:r>
            <a:r>
              <a:rPr lang="es-ES" dirty="0" err="1" smtClean="0"/>
              <a:t>Docker</a:t>
            </a:r>
            <a:r>
              <a:rPr lang="es-ES" dirty="0" smtClean="0"/>
              <a:t> es una VM ejecutando un </a:t>
            </a:r>
            <a:r>
              <a:rPr lang="es-ES" dirty="0" err="1" smtClean="0"/>
              <a:t>daemon</a:t>
            </a:r>
            <a:r>
              <a:rPr lang="es-ES" dirty="0" smtClean="0"/>
              <a:t> </a:t>
            </a:r>
            <a:r>
              <a:rPr lang="es-ES" dirty="0" err="1" smtClean="0"/>
              <a:t>Docker</a:t>
            </a:r>
            <a:endParaRPr lang="es-ES" dirty="0" smtClean="0"/>
          </a:p>
          <a:p>
            <a:pPr marL="742876" indent="-742876">
              <a:buFont typeface="+mj-lt"/>
              <a:buAutoNum type="arabicPeriod"/>
            </a:pPr>
            <a:r>
              <a:rPr lang="es-ES" dirty="0" err="1" smtClean="0"/>
              <a:t>Image</a:t>
            </a:r>
            <a:r>
              <a:rPr lang="es-ES" dirty="0" smtClean="0"/>
              <a:t> </a:t>
            </a:r>
            <a:r>
              <a:rPr lang="es-ES" dirty="0" err="1" smtClean="0"/>
              <a:t>Docker</a:t>
            </a:r>
            <a:r>
              <a:rPr lang="es-ES" dirty="0" smtClean="0"/>
              <a:t> vs </a:t>
            </a:r>
            <a:r>
              <a:rPr lang="es-ES" dirty="0" err="1" smtClean="0"/>
              <a:t>Docker</a:t>
            </a:r>
            <a:r>
              <a:rPr lang="es-ES" dirty="0" smtClean="0"/>
              <a:t> </a:t>
            </a:r>
            <a:r>
              <a:rPr lang="es-ES" dirty="0" err="1" smtClean="0"/>
              <a:t>Container</a:t>
            </a:r>
            <a:endParaRPr lang="es-ES" dirty="0" smtClean="0"/>
          </a:p>
          <a:p>
            <a:pPr marL="1085675" lvl="1" indent="-742876">
              <a:buFont typeface="Arial" panose="020B0604020202020204" pitchFamily="34" charset="0"/>
              <a:buChar char="•"/>
            </a:pPr>
            <a:r>
              <a:rPr lang="es-ES" dirty="0" err="1" smtClean="0"/>
              <a:t>Image</a:t>
            </a:r>
            <a:r>
              <a:rPr lang="es-ES" dirty="0" smtClean="0"/>
              <a:t>=&gt; La definición -&gt; Literalmente un solo fichero (</a:t>
            </a:r>
            <a:r>
              <a:rPr lang="es-ES" dirty="0" err="1" smtClean="0"/>
              <a:t>My</a:t>
            </a:r>
            <a:r>
              <a:rPr lang="es-ES" dirty="0" smtClean="0"/>
              <a:t> Web)</a:t>
            </a:r>
          </a:p>
          <a:p>
            <a:pPr marL="1085675" lvl="1" indent="-742876">
              <a:buFont typeface="Arial" panose="020B0604020202020204" pitchFamily="34" charset="0"/>
              <a:buChar char="•"/>
            </a:pPr>
            <a:r>
              <a:rPr lang="es-ES" dirty="0" smtClean="0"/>
              <a:t>Contenedor =&gt; Una instancia de una imagen (3 instancias de </a:t>
            </a:r>
            <a:r>
              <a:rPr lang="es-ES" dirty="0" err="1" smtClean="0"/>
              <a:t>My</a:t>
            </a:r>
            <a:r>
              <a:rPr lang="es-ES" dirty="0" smtClean="0"/>
              <a:t> Web)</a:t>
            </a:r>
          </a:p>
          <a:p>
            <a:pPr marL="742876" indent="-742876">
              <a:buFont typeface="+mj-lt"/>
              <a:buAutoNum type="arabicPeriod"/>
            </a:pPr>
            <a:r>
              <a:rPr lang="es-ES" dirty="0" err="1" smtClean="0"/>
              <a:t>Docker</a:t>
            </a:r>
            <a:r>
              <a:rPr lang="es-ES" dirty="0" smtClean="0"/>
              <a:t> </a:t>
            </a:r>
            <a:r>
              <a:rPr lang="es-ES" dirty="0" err="1" smtClean="0"/>
              <a:t>Hub</a:t>
            </a:r>
            <a:r>
              <a:rPr lang="es-ES" dirty="0" smtClean="0"/>
              <a:t> – una colección de imágenes reutilizables</a:t>
            </a:r>
          </a:p>
          <a:p>
            <a:pPr marL="1085675" lvl="1" indent="-742876">
              <a:buFont typeface="Arial" panose="020B0604020202020204" pitchFamily="34" charset="0"/>
              <a:buChar char="•"/>
            </a:pPr>
            <a:r>
              <a:rPr lang="es-ES" dirty="0" smtClean="0"/>
              <a:t>50,000+ imágenes -&gt; </a:t>
            </a:r>
            <a:r>
              <a:rPr lang="es-ES" dirty="0" err="1" smtClean="0"/>
              <a:t>WordPress</a:t>
            </a:r>
            <a:r>
              <a:rPr lang="es-ES" dirty="0" smtClean="0"/>
              <a:t>, </a:t>
            </a:r>
            <a:r>
              <a:rPr lang="es-ES" dirty="0" err="1" smtClean="0"/>
              <a:t>Nginx</a:t>
            </a:r>
            <a:r>
              <a:rPr lang="es-ES" dirty="0" smtClean="0"/>
              <a:t>, </a:t>
            </a:r>
            <a:r>
              <a:rPr lang="es-ES" dirty="0" err="1" smtClean="0"/>
              <a:t>Redis</a:t>
            </a:r>
            <a:r>
              <a:rPr lang="es-ES" dirty="0" smtClean="0"/>
              <a:t>, </a:t>
            </a:r>
            <a:r>
              <a:rPr lang="es-ES" dirty="0" err="1" smtClean="0"/>
              <a:t>MySql</a:t>
            </a:r>
            <a:r>
              <a:rPr lang="es-ES" dirty="0" smtClean="0"/>
              <a:t>, </a:t>
            </a:r>
            <a:r>
              <a:rPr lang="es-ES" dirty="0" err="1" smtClean="0"/>
              <a:t>Logstats</a:t>
            </a:r>
            <a:endParaRPr lang="es-ES" dirty="0" smtClean="0"/>
          </a:p>
          <a:p>
            <a:pPr marL="1085675" lvl="1" indent="-742876">
              <a:buFont typeface="Arial" panose="020B0604020202020204" pitchFamily="34" charset="0"/>
              <a:buChar char="•"/>
            </a:pPr>
            <a:r>
              <a:rPr lang="es-ES" dirty="0" smtClean="0"/>
              <a:t>Usar uno publico o crear un </a:t>
            </a:r>
            <a:r>
              <a:rPr lang="es-ES" dirty="0" err="1" smtClean="0"/>
              <a:t>hub</a:t>
            </a:r>
            <a:r>
              <a:rPr lang="es-ES" dirty="0" smtClean="0"/>
              <a:t> privado</a:t>
            </a:r>
            <a:endParaRPr lang="es-ES" dirty="0"/>
          </a:p>
        </p:txBody>
      </p:sp>
      <p:sp>
        <p:nvSpPr>
          <p:cNvPr id="5" name="Título 4"/>
          <p:cNvSpPr>
            <a:spLocks noGrp="1"/>
          </p:cNvSpPr>
          <p:nvPr>
            <p:ph type="title"/>
          </p:nvPr>
        </p:nvSpPr>
        <p:spPr/>
        <p:txBody>
          <a:bodyPr/>
          <a:lstStyle/>
          <a:p>
            <a:r>
              <a:rPr lang="es-ES" dirty="0" smtClean="0"/>
              <a:t>Algunas preguntas frecuentes</a:t>
            </a:r>
            <a:endParaRPr lang="es-ES" dirty="0"/>
          </a:p>
        </p:txBody>
      </p:sp>
    </p:spTree>
    <p:extLst>
      <p:ext uri="{BB962C8B-B14F-4D97-AF65-F5344CB8AC3E}">
        <p14:creationId xmlns:p14="http://schemas.microsoft.com/office/powerpoint/2010/main" val="141848767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74604" y="1213142"/>
            <a:ext cx="11885683" cy="3877490"/>
          </a:xfrm>
        </p:spPr>
        <p:txBody>
          <a:bodyPr/>
          <a:lstStyle/>
          <a:p>
            <a:r>
              <a:rPr lang="es-ES" dirty="0" smtClean="0"/>
              <a:t>Windows Server </a:t>
            </a:r>
            <a:r>
              <a:rPr lang="es-ES" dirty="0" err="1" smtClean="0"/>
              <a:t>Containers</a:t>
            </a:r>
            <a:r>
              <a:rPr lang="es-ES" dirty="0" smtClean="0"/>
              <a:t> -&gt;  más densidad, menos aislamiento</a:t>
            </a:r>
          </a:p>
          <a:p>
            <a:r>
              <a:rPr lang="es-ES" dirty="0" err="1" smtClean="0"/>
              <a:t>Hyper</a:t>
            </a:r>
            <a:r>
              <a:rPr lang="es-ES" dirty="0" smtClean="0"/>
              <a:t>-V </a:t>
            </a:r>
            <a:r>
              <a:rPr lang="es-ES" dirty="0" err="1" smtClean="0"/>
              <a:t>Container</a:t>
            </a:r>
            <a:r>
              <a:rPr lang="es-ES" dirty="0" smtClean="0"/>
              <a:t> -&gt; Mas aislamiento, menos densidad</a:t>
            </a:r>
          </a:p>
          <a:p>
            <a:r>
              <a:rPr lang="es-ES" dirty="0" smtClean="0"/>
              <a:t>Ambos se comunican utilizando el cliente de </a:t>
            </a:r>
            <a:r>
              <a:rPr lang="es-ES" dirty="0" err="1" smtClean="0"/>
              <a:t>Docker</a:t>
            </a:r>
            <a:endParaRPr lang="es-ES" dirty="0" smtClean="0"/>
          </a:p>
          <a:p>
            <a:endParaRPr lang="es-ES" dirty="0"/>
          </a:p>
        </p:txBody>
      </p:sp>
      <p:sp>
        <p:nvSpPr>
          <p:cNvPr id="3" name="Título 2"/>
          <p:cNvSpPr>
            <a:spLocks noGrp="1"/>
          </p:cNvSpPr>
          <p:nvPr>
            <p:ph type="title"/>
          </p:nvPr>
        </p:nvSpPr>
        <p:spPr/>
        <p:txBody>
          <a:bodyPr/>
          <a:lstStyle/>
          <a:p>
            <a:r>
              <a:rPr lang="es-ES" dirty="0" smtClean="0"/>
              <a:t>Porque sobre Windows?</a:t>
            </a:r>
            <a:endParaRPr lang="es-ES" dirty="0"/>
          </a:p>
        </p:txBody>
      </p:sp>
      <p:pic>
        <p:nvPicPr>
          <p:cNvPr id="5" name="Imagen 4"/>
          <p:cNvPicPr>
            <a:picLocks noChangeAspect="1"/>
          </p:cNvPicPr>
          <p:nvPr/>
        </p:nvPicPr>
        <p:blipFill>
          <a:blip r:embed="rId2"/>
          <a:stretch>
            <a:fillRect/>
          </a:stretch>
        </p:blipFill>
        <p:spPr>
          <a:xfrm>
            <a:off x="579364" y="4335355"/>
            <a:ext cx="7942836" cy="2457136"/>
          </a:xfrm>
          <a:prstGeom prst="rect">
            <a:avLst/>
          </a:prstGeom>
        </p:spPr>
      </p:pic>
    </p:spTree>
    <p:extLst>
      <p:ext uri="{BB962C8B-B14F-4D97-AF65-F5344CB8AC3E}">
        <p14:creationId xmlns:p14="http://schemas.microsoft.com/office/powerpoint/2010/main" val="218087153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posición de imagen 6"/>
          <p:cNvSpPr>
            <a:spLocks noGrp="1"/>
          </p:cNvSpPr>
          <p:nvPr>
            <p:ph type="pic" sz="quarter" idx="10"/>
          </p:nvPr>
        </p:nvSpPr>
        <p:spPr/>
      </p:sp>
      <p:sp>
        <p:nvSpPr>
          <p:cNvPr id="6" name="Título 5"/>
          <p:cNvSpPr>
            <a:spLocks noGrp="1"/>
          </p:cNvSpPr>
          <p:nvPr>
            <p:ph type="title"/>
          </p:nvPr>
        </p:nvSpPr>
        <p:spPr/>
        <p:txBody>
          <a:bodyPr/>
          <a:lstStyle/>
          <a:p>
            <a:r>
              <a:rPr lang="es-ES" dirty="0" smtClean="0"/>
              <a:t>DEMO TIME</a:t>
            </a:r>
            <a:br>
              <a:rPr lang="es-ES" dirty="0" smtClean="0"/>
            </a:br>
            <a:r>
              <a:rPr lang="es-ES" dirty="0" err="1" smtClean="0"/>
              <a:t>Deploy</a:t>
            </a:r>
            <a:r>
              <a:rPr lang="es-ES" dirty="0" smtClean="0"/>
              <a:t> </a:t>
            </a:r>
            <a:r>
              <a:rPr lang="es-ES" dirty="0" err="1" smtClean="0"/>
              <a:t>Docker</a:t>
            </a:r>
            <a:r>
              <a:rPr lang="es-ES" dirty="0" smtClean="0"/>
              <a:t> con Comandos</a:t>
            </a:r>
            <a:endParaRPr lang="es-ES" dirty="0"/>
          </a:p>
        </p:txBody>
      </p:sp>
      <p:pic>
        <p:nvPicPr>
          <p:cNvPr id="2050" name="Picture 2" descr="http://40.media.tumblr.com/83218075f2ccd048b3a6bd657b2da2c3/tumblr_ntby1qmPSz1u480cuo1_1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704" y="447"/>
            <a:ext cx="6236185" cy="699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493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74604" y="1213141"/>
            <a:ext cx="11885683" cy="3809788"/>
          </a:xfrm>
        </p:spPr>
        <p:txBody>
          <a:bodyPr/>
          <a:lstStyle/>
          <a:p>
            <a:endParaRPr lang="es-ES" dirty="0" smtClean="0"/>
          </a:p>
          <a:p>
            <a:r>
              <a:rPr lang="es-ES" dirty="0" smtClean="0"/>
              <a:t>		</a:t>
            </a:r>
            <a:r>
              <a:rPr lang="es-ES" i="1" dirty="0" smtClean="0"/>
              <a:t>“INMUTABLE INFRAESTRUCTURE”</a:t>
            </a:r>
            <a:endParaRPr lang="es-ES" dirty="0" smtClean="0"/>
          </a:p>
          <a:p>
            <a:endParaRPr lang="es-ES" dirty="0"/>
          </a:p>
          <a:p>
            <a:r>
              <a:rPr lang="es-ES" sz="3600" dirty="0" err="1"/>
              <a:t>WebSite</a:t>
            </a:r>
            <a:r>
              <a:rPr lang="es-ES" sz="3600" dirty="0"/>
              <a:t> -&gt; </a:t>
            </a:r>
            <a:r>
              <a:rPr lang="es-ES" sz="3600" b="1" dirty="0"/>
              <a:t>Actualizas</a:t>
            </a:r>
            <a:r>
              <a:rPr lang="es-ES" sz="3600" dirty="0"/>
              <a:t> tu app usando Web </a:t>
            </a:r>
            <a:r>
              <a:rPr lang="es-ES" sz="3600" dirty="0" err="1"/>
              <a:t>Deploy</a:t>
            </a:r>
            <a:r>
              <a:rPr lang="es-ES" sz="3600" dirty="0"/>
              <a:t> </a:t>
            </a:r>
            <a:r>
              <a:rPr lang="es-ES" sz="3600" dirty="0" err="1"/>
              <a:t>or</a:t>
            </a:r>
            <a:r>
              <a:rPr lang="es-ES" sz="3600" dirty="0"/>
              <a:t> CI/CD</a:t>
            </a:r>
          </a:p>
          <a:p>
            <a:r>
              <a:rPr lang="es-ES" sz="3600" dirty="0" err="1"/>
              <a:t>Docker</a:t>
            </a:r>
            <a:r>
              <a:rPr lang="es-ES" sz="3600" dirty="0"/>
              <a:t> -&gt; </a:t>
            </a:r>
            <a:r>
              <a:rPr lang="es-ES" sz="3600" b="1" dirty="0"/>
              <a:t>Reemplazas</a:t>
            </a:r>
            <a:r>
              <a:rPr lang="es-ES" sz="3600" dirty="0"/>
              <a:t> el contenedor en ejecución, no actualizas el viejo contenedor</a:t>
            </a:r>
            <a:endParaRPr lang="es-ES" sz="3600" dirty="0"/>
          </a:p>
        </p:txBody>
      </p:sp>
      <p:sp>
        <p:nvSpPr>
          <p:cNvPr id="3" name="Título 2"/>
          <p:cNvSpPr>
            <a:spLocks noGrp="1"/>
          </p:cNvSpPr>
          <p:nvPr>
            <p:ph type="title"/>
          </p:nvPr>
        </p:nvSpPr>
        <p:spPr/>
        <p:txBody>
          <a:bodyPr/>
          <a:lstStyle/>
          <a:p>
            <a:r>
              <a:rPr lang="es-ES" dirty="0" smtClean="0"/>
              <a:t>Despliegues </a:t>
            </a:r>
            <a:r>
              <a:rPr lang="es-ES" b="1" dirty="0" smtClean="0"/>
              <a:t>reemplazan</a:t>
            </a:r>
            <a:r>
              <a:rPr lang="es-ES" dirty="0" smtClean="0"/>
              <a:t> a las </a:t>
            </a:r>
            <a:r>
              <a:rPr lang="es-ES" b="1" dirty="0" smtClean="0"/>
              <a:t>actualizaciones</a:t>
            </a:r>
            <a:endParaRPr lang="es-ES" b="1" dirty="0"/>
          </a:p>
        </p:txBody>
      </p:sp>
    </p:spTree>
    <p:extLst>
      <p:ext uri="{BB962C8B-B14F-4D97-AF65-F5344CB8AC3E}">
        <p14:creationId xmlns:p14="http://schemas.microsoft.com/office/powerpoint/2010/main" val="150405090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74605" y="2459170"/>
            <a:ext cx="3457134" cy="2247613"/>
          </a:xfrm>
          <a:prstGeom prst="rect">
            <a:avLst/>
          </a:prstGeom>
        </p:spPr>
      </p:pic>
      <p:sp>
        <p:nvSpPr>
          <p:cNvPr id="3" name="Título 2"/>
          <p:cNvSpPr>
            <a:spLocks noGrp="1"/>
          </p:cNvSpPr>
          <p:nvPr>
            <p:ph type="title"/>
          </p:nvPr>
        </p:nvSpPr>
        <p:spPr/>
        <p:txBody>
          <a:bodyPr/>
          <a:lstStyle/>
          <a:p>
            <a:r>
              <a:rPr lang="es-ES" dirty="0" smtClean="0"/>
              <a:t>Windows Server </a:t>
            </a:r>
            <a:r>
              <a:rPr lang="es-ES" dirty="0" err="1" smtClean="0"/>
              <a:t>Containers</a:t>
            </a:r>
            <a:endParaRPr lang="es-ES" dirty="0"/>
          </a:p>
        </p:txBody>
      </p:sp>
      <p:pic>
        <p:nvPicPr>
          <p:cNvPr id="5" name="Imagen 4"/>
          <p:cNvPicPr>
            <a:picLocks noChangeAspect="1"/>
          </p:cNvPicPr>
          <p:nvPr/>
        </p:nvPicPr>
        <p:blipFill>
          <a:blip r:embed="rId3"/>
          <a:stretch>
            <a:fillRect/>
          </a:stretch>
        </p:blipFill>
        <p:spPr>
          <a:xfrm>
            <a:off x="5531731" y="4944877"/>
            <a:ext cx="1733329" cy="1561901"/>
          </a:xfrm>
          <a:prstGeom prst="rect">
            <a:avLst/>
          </a:prstGeom>
        </p:spPr>
      </p:pic>
      <p:pic>
        <p:nvPicPr>
          <p:cNvPr id="6" name="Imagen 5"/>
          <p:cNvPicPr>
            <a:picLocks noChangeAspect="1"/>
          </p:cNvPicPr>
          <p:nvPr/>
        </p:nvPicPr>
        <p:blipFill>
          <a:blip r:embed="rId4"/>
          <a:stretch>
            <a:fillRect/>
          </a:stretch>
        </p:blipFill>
        <p:spPr>
          <a:xfrm>
            <a:off x="9798387" y="2582979"/>
            <a:ext cx="2209518" cy="1999995"/>
          </a:xfrm>
          <a:prstGeom prst="rect">
            <a:avLst/>
          </a:prstGeom>
        </p:spPr>
      </p:pic>
      <p:pic>
        <p:nvPicPr>
          <p:cNvPr id="7" name="Imagen 6"/>
          <p:cNvPicPr>
            <a:picLocks noChangeAspect="1"/>
          </p:cNvPicPr>
          <p:nvPr/>
        </p:nvPicPr>
        <p:blipFill>
          <a:blip r:embed="rId5"/>
          <a:stretch>
            <a:fillRect/>
          </a:stretch>
        </p:blipFill>
        <p:spPr>
          <a:xfrm>
            <a:off x="4846019" y="1047538"/>
            <a:ext cx="4112395" cy="1685711"/>
          </a:xfrm>
          <a:prstGeom prst="rect">
            <a:avLst/>
          </a:prstGeom>
        </p:spPr>
      </p:pic>
      <p:sp>
        <p:nvSpPr>
          <p:cNvPr id="2" name="Flecha derecha 1"/>
          <p:cNvSpPr/>
          <p:nvPr/>
        </p:nvSpPr>
        <p:spPr bwMode="auto">
          <a:xfrm rot="1069511">
            <a:off x="2053154" y="4850751"/>
            <a:ext cx="3504753" cy="876188"/>
          </a:xfrm>
          <a:prstGeom prst="rightArrow">
            <a:avLst>
              <a:gd name="adj1" fmla="val 36536"/>
              <a:gd name="adj2" fmla="val 5000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91428" tIns="91428" rIns="34290" bIns="34290" rtlCol="0" anchor="b" anchorCtr="0"/>
          <a:lstStyle/>
          <a:p>
            <a:pPr algn="ctr" defTabSz="932313"/>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Flecha derecha 7"/>
          <p:cNvSpPr/>
          <p:nvPr/>
        </p:nvSpPr>
        <p:spPr bwMode="auto">
          <a:xfrm rot="9041619">
            <a:off x="8102410" y="4779324"/>
            <a:ext cx="2551983" cy="1019045"/>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91428" tIns="91428" rIns="34290" bIns="34290" rtlCol="0" anchor="b" anchorCtr="0"/>
          <a:lstStyle/>
          <a:p>
            <a:pPr algn="ctr" defTabSz="932313"/>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lecha izquierda y derecha 8"/>
          <p:cNvSpPr/>
          <p:nvPr/>
        </p:nvSpPr>
        <p:spPr bwMode="auto">
          <a:xfrm>
            <a:off x="3749661" y="3295735"/>
            <a:ext cx="6048726" cy="734859"/>
          </a:xfrm>
          <a:prstGeom prst="lef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91428" tIns="91428" rIns="34290" bIns="34290" rtlCol="0" anchor="b" anchorCtr="0"/>
          <a:lstStyle/>
          <a:p>
            <a:pPr algn="ctr" defTabSz="932313"/>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lecha derecha 9"/>
          <p:cNvSpPr/>
          <p:nvPr/>
        </p:nvSpPr>
        <p:spPr bwMode="auto">
          <a:xfrm rot="20798909">
            <a:off x="2511191" y="1841403"/>
            <a:ext cx="2133328" cy="468763"/>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91428" tIns="91428" rIns="34290" bIns="34290" rtlCol="0" anchor="b" anchorCtr="0"/>
          <a:lstStyle/>
          <a:p>
            <a:pPr algn="ctr" defTabSz="932313"/>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lecha derecha 10"/>
          <p:cNvSpPr/>
          <p:nvPr/>
        </p:nvSpPr>
        <p:spPr bwMode="auto">
          <a:xfrm rot="11583341">
            <a:off x="8524974" y="1699730"/>
            <a:ext cx="1999628" cy="546930"/>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91428" tIns="91428" rIns="34290" bIns="34290" rtlCol="0" anchor="b" anchorCtr="0"/>
          <a:lstStyle/>
          <a:p>
            <a:pPr algn="ctr" defTabSz="932313"/>
            <a:endParaRPr lang="es-E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36607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Arquitectura </a:t>
            </a:r>
            <a:r>
              <a:rPr lang="es-ES" dirty="0" err="1" smtClean="0"/>
              <a:t>Microservicios</a:t>
            </a:r>
            <a:endParaRPr lang="es-ES" dirty="0"/>
          </a:p>
        </p:txBody>
      </p:sp>
    </p:spTree>
    <p:extLst>
      <p:ext uri="{BB962C8B-B14F-4D97-AF65-F5344CB8AC3E}">
        <p14:creationId xmlns:p14="http://schemas.microsoft.com/office/powerpoint/2010/main" val="784343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274607" y="1212859"/>
            <a:ext cx="11885683" cy="738664"/>
          </a:xfrm>
        </p:spPr>
        <p:txBody>
          <a:bodyPr/>
          <a:lstStyle/>
          <a:p>
            <a:endParaRPr lang="es-ES"/>
          </a:p>
        </p:txBody>
      </p:sp>
      <p:sp>
        <p:nvSpPr>
          <p:cNvPr id="3" name="Título 2"/>
          <p:cNvSpPr>
            <a:spLocks noGrp="1"/>
          </p:cNvSpPr>
          <p:nvPr>
            <p:ph type="title"/>
          </p:nvPr>
        </p:nvSpPr>
        <p:spPr/>
        <p:txBody>
          <a:bodyPr/>
          <a:lstStyle/>
          <a:p>
            <a:r>
              <a:rPr lang="es-ES" dirty="0" err="1" smtClean="0"/>
              <a:t>Microservicios</a:t>
            </a:r>
            <a:endParaRPr lang="es-ES" dirty="0"/>
          </a:p>
        </p:txBody>
      </p:sp>
      <p:pic>
        <p:nvPicPr>
          <p:cNvPr id="4098" name="Picture 2" descr="Fig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83" y="1242070"/>
            <a:ext cx="11733304" cy="457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77281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274604" y="1213142"/>
            <a:ext cx="11885683" cy="3772859"/>
          </a:xfrm>
        </p:spPr>
        <p:txBody>
          <a:bodyPr/>
          <a:lstStyle/>
          <a:p>
            <a:pPr marL="571443" indent="-571443">
              <a:buFont typeface="Arial" panose="020B0604020202020204" pitchFamily="34" charset="0"/>
              <a:buChar char="•"/>
            </a:pPr>
            <a:r>
              <a:rPr lang="es-ES" sz="4400" dirty="0"/>
              <a:t>Combinar los servicios como nos interesen</a:t>
            </a:r>
          </a:p>
          <a:p>
            <a:pPr marL="571443" indent="-571443">
              <a:buFont typeface="Arial" panose="020B0604020202020204" pitchFamily="34" charset="0"/>
              <a:buChar char="•"/>
            </a:pPr>
            <a:r>
              <a:rPr lang="es-ES" sz="4400" dirty="0"/>
              <a:t>Escalar a nivel de </a:t>
            </a:r>
            <a:r>
              <a:rPr lang="es-ES" sz="4400" dirty="0" err="1"/>
              <a:t>microservicio</a:t>
            </a:r>
            <a:endParaRPr lang="es-ES" sz="4400" dirty="0"/>
          </a:p>
          <a:p>
            <a:pPr marL="571443" indent="-571443">
              <a:buFont typeface="Arial" panose="020B0604020202020204" pitchFamily="34" charset="0"/>
              <a:buChar char="•"/>
            </a:pPr>
            <a:r>
              <a:rPr lang="es-ES" sz="4400" dirty="0"/>
              <a:t>Simplificamos el mantenimiento</a:t>
            </a:r>
          </a:p>
          <a:p>
            <a:pPr marL="571443" indent="-571443">
              <a:buFont typeface="Arial" panose="020B0604020202020204" pitchFamily="34" charset="0"/>
              <a:buChar char="•"/>
            </a:pPr>
            <a:r>
              <a:rPr lang="es-ES" sz="4400" dirty="0"/>
              <a:t>Su fallo no arrastra a todo el sistema</a:t>
            </a:r>
          </a:p>
          <a:p>
            <a:pPr marL="571443" indent="-571443">
              <a:buFont typeface="Arial" panose="020B0604020202020204" pitchFamily="34" charset="0"/>
              <a:buChar char="•"/>
            </a:pPr>
            <a:r>
              <a:rPr lang="es-ES" sz="4400" dirty="0"/>
              <a:t>El despliegue puede ser progresivo.</a:t>
            </a:r>
            <a:endParaRPr lang="es-ES" sz="4400" dirty="0"/>
          </a:p>
        </p:txBody>
      </p:sp>
      <p:sp>
        <p:nvSpPr>
          <p:cNvPr id="3" name="Título 2"/>
          <p:cNvSpPr>
            <a:spLocks noGrp="1"/>
          </p:cNvSpPr>
          <p:nvPr>
            <p:ph type="title"/>
          </p:nvPr>
        </p:nvSpPr>
        <p:spPr/>
        <p:txBody>
          <a:bodyPr/>
          <a:lstStyle/>
          <a:p>
            <a:r>
              <a:rPr lang="es-ES" dirty="0" smtClean="0"/>
              <a:t>Ventajas </a:t>
            </a:r>
            <a:r>
              <a:rPr lang="es-ES" dirty="0" err="1" smtClean="0"/>
              <a:t>Microservicios</a:t>
            </a:r>
            <a:endParaRPr lang="es-ES" dirty="0"/>
          </a:p>
        </p:txBody>
      </p:sp>
    </p:spTree>
    <p:extLst>
      <p:ext uri="{BB962C8B-B14F-4D97-AF65-F5344CB8AC3E}">
        <p14:creationId xmlns:p14="http://schemas.microsoft.com/office/powerpoint/2010/main" val="67718576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74604" y="1668696"/>
            <a:ext cx="11885683" cy="2769635"/>
          </a:xfrm>
        </p:spPr>
        <p:txBody>
          <a:bodyPr/>
          <a:lstStyle/>
          <a:p>
            <a:r>
              <a:rPr lang="es-ES" dirty="0" smtClean="0"/>
              <a:t>Como anillo al dedo:</a:t>
            </a:r>
          </a:p>
          <a:p>
            <a:endParaRPr lang="es-ES" dirty="0" smtClean="0"/>
          </a:p>
          <a:p>
            <a:pPr marL="571443" indent="-571443">
              <a:buFont typeface="Arial" panose="020B0604020202020204" pitchFamily="34" charset="0"/>
              <a:buChar char="•"/>
            </a:pPr>
            <a:r>
              <a:rPr lang="es-ES" dirty="0"/>
              <a:t>	</a:t>
            </a:r>
            <a:r>
              <a:rPr lang="es-ES" dirty="0" smtClean="0"/>
              <a:t>Un </a:t>
            </a:r>
            <a:r>
              <a:rPr lang="es-ES" dirty="0" err="1" smtClean="0"/>
              <a:t>microservicio</a:t>
            </a:r>
            <a:r>
              <a:rPr lang="es-ES" dirty="0" smtClean="0"/>
              <a:t> alojado en un contenedor </a:t>
            </a:r>
          </a:p>
          <a:p>
            <a:pPr marL="571443" indent="-571443">
              <a:buFont typeface="Arial" panose="020B0604020202020204" pitchFamily="34" charset="0"/>
              <a:buChar char="•"/>
            </a:pPr>
            <a:r>
              <a:rPr lang="es-ES" dirty="0"/>
              <a:t>	</a:t>
            </a:r>
            <a:r>
              <a:rPr lang="es-ES" dirty="0" smtClean="0"/>
              <a:t>Se puede escalar según necesidades</a:t>
            </a:r>
            <a:endParaRPr lang="es-ES" dirty="0"/>
          </a:p>
        </p:txBody>
      </p:sp>
      <p:sp>
        <p:nvSpPr>
          <p:cNvPr id="3" name="Título 2"/>
          <p:cNvSpPr>
            <a:spLocks noGrp="1"/>
          </p:cNvSpPr>
          <p:nvPr>
            <p:ph type="title"/>
          </p:nvPr>
        </p:nvSpPr>
        <p:spPr/>
        <p:txBody>
          <a:bodyPr/>
          <a:lstStyle/>
          <a:p>
            <a:r>
              <a:rPr lang="es-ES" dirty="0" smtClean="0"/>
              <a:t>Implementando </a:t>
            </a:r>
            <a:r>
              <a:rPr lang="es-ES" dirty="0" err="1" smtClean="0"/>
              <a:t>Microservicios</a:t>
            </a:r>
            <a:r>
              <a:rPr lang="es-ES" dirty="0" smtClean="0"/>
              <a:t> con </a:t>
            </a:r>
            <a:r>
              <a:rPr lang="es-ES" dirty="0" err="1" smtClean="0"/>
              <a:t>Docker</a:t>
            </a:r>
            <a:endParaRPr lang="es-ES" dirty="0"/>
          </a:p>
        </p:txBody>
      </p:sp>
    </p:spTree>
    <p:extLst>
      <p:ext uri="{BB962C8B-B14F-4D97-AF65-F5344CB8AC3E}">
        <p14:creationId xmlns:p14="http://schemas.microsoft.com/office/powerpoint/2010/main" val="200818432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7231235" y="4042054"/>
            <a:ext cx="1754738" cy="738570"/>
          </a:xfrm>
        </p:spPr>
        <p:txBody>
          <a:bodyPr/>
          <a:lstStyle/>
          <a:p>
            <a:r>
              <a:rPr lang="es-ES" dirty="0" err="1" smtClean="0"/>
              <a:t>Redis</a:t>
            </a:r>
            <a:endParaRPr lang="es-ES" dirty="0"/>
          </a:p>
        </p:txBody>
      </p:sp>
      <p:sp>
        <p:nvSpPr>
          <p:cNvPr id="3" name="Título 2"/>
          <p:cNvSpPr>
            <a:spLocks noGrp="1"/>
          </p:cNvSpPr>
          <p:nvPr>
            <p:ph type="title"/>
          </p:nvPr>
        </p:nvSpPr>
        <p:spPr/>
        <p:txBody>
          <a:bodyPr/>
          <a:lstStyle/>
          <a:p>
            <a:r>
              <a:rPr lang="es-ES" dirty="0" smtClean="0"/>
              <a:t>Ejemplo</a:t>
            </a:r>
            <a:endParaRPr lang="es-ES" dirty="0"/>
          </a:p>
        </p:txBody>
      </p:sp>
      <p:pic>
        <p:nvPicPr>
          <p:cNvPr id="4" name="Imagen 3"/>
          <p:cNvPicPr>
            <a:picLocks noChangeAspect="1"/>
          </p:cNvPicPr>
          <p:nvPr/>
        </p:nvPicPr>
        <p:blipFill>
          <a:blip r:embed="rId2"/>
          <a:stretch>
            <a:fillRect/>
          </a:stretch>
        </p:blipFill>
        <p:spPr>
          <a:xfrm>
            <a:off x="272241" y="2582979"/>
            <a:ext cx="2390470" cy="1580948"/>
          </a:xfrm>
          <a:prstGeom prst="rect">
            <a:avLst/>
          </a:prstGeom>
        </p:spPr>
      </p:pic>
      <p:pic>
        <p:nvPicPr>
          <p:cNvPr id="5" name="Imagen 4"/>
          <p:cNvPicPr>
            <a:picLocks noChangeAspect="1"/>
          </p:cNvPicPr>
          <p:nvPr/>
        </p:nvPicPr>
        <p:blipFill>
          <a:blip r:embed="rId2"/>
          <a:stretch>
            <a:fillRect/>
          </a:stretch>
        </p:blipFill>
        <p:spPr>
          <a:xfrm>
            <a:off x="3626972" y="754411"/>
            <a:ext cx="2390470" cy="1580948"/>
          </a:xfrm>
          <a:prstGeom prst="rect">
            <a:avLst/>
          </a:prstGeom>
        </p:spPr>
      </p:pic>
      <p:pic>
        <p:nvPicPr>
          <p:cNvPr id="6" name="Imagen 5"/>
          <p:cNvPicPr>
            <a:picLocks noChangeAspect="1"/>
          </p:cNvPicPr>
          <p:nvPr/>
        </p:nvPicPr>
        <p:blipFill>
          <a:blip r:embed="rId2"/>
          <a:stretch>
            <a:fillRect/>
          </a:stretch>
        </p:blipFill>
        <p:spPr>
          <a:xfrm>
            <a:off x="3626974" y="2472584"/>
            <a:ext cx="2390470" cy="1580948"/>
          </a:xfrm>
          <a:prstGeom prst="rect">
            <a:avLst/>
          </a:prstGeom>
        </p:spPr>
      </p:pic>
      <p:pic>
        <p:nvPicPr>
          <p:cNvPr id="7" name="Imagen 6"/>
          <p:cNvPicPr>
            <a:picLocks noChangeAspect="1"/>
          </p:cNvPicPr>
          <p:nvPr/>
        </p:nvPicPr>
        <p:blipFill>
          <a:blip r:embed="rId2"/>
          <a:stretch>
            <a:fillRect/>
          </a:stretch>
        </p:blipFill>
        <p:spPr>
          <a:xfrm>
            <a:off x="3626973" y="4163927"/>
            <a:ext cx="2390470" cy="1580948"/>
          </a:xfrm>
          <a:prstGeom prst="rect">
            <a:avLst/>
          </a:prstGeom>
        </p:spPr>
      </p:pic>
      <p:pic>
        <p:nvPicPr>
          <p:cNvPr id="8" name="Imagen 7"/>
          <p:cNvPicPr>
            <a:picLocks noChangeAspect="1"/>
          </p:cNvPicPr>
          <p:nvPr/>
        </p:nvPicPr>
        <p:blipFill>
          <a:blip r:embed="rId2"/>
          <a:stretch>
            <a:fillRect/>
          </a:stretch>
        </p:blipFill>
        <p:spPr>
          <a:xfrm>
            <a:off x="6913371" y="2472584"/>
            <a:ext cx="2390470" cy="1580948"/>
          </a:xfrm>
          <a:prstGeom prst="rect">
            <a:avLst/>
          </a:prstGeom>
        </p:spPr>
      </p:pic>
      <p:pic>
        <p:nvPicPr>
          <p:cNvPr id="9" name="Imagen 8"/>
          <p:cNvPicPr>
            <a:picLocks noChangeAspect="1"/>
          </p:cNvPicPr>
          <p:nvPr/>
        </p:nvPicPr>
        <p:blipFill>
          <a:blip r:embed="rId2"/>
          <a:stretch>
            <a:fillRect/>
          </a:stretch>
        </p:blipFill>
        <p:spPr>
          <a:xfrm>
            <a:off x="9771000" y="918619"/>
            <a:ext cx="2390470" cy="1580948"/>
          </a:xfrm>
          <a:prstGeom prst="rect">
            <a:avLst/>
          </a:prstGeom>
        </p:spPr>
      </p:pic>
      <p:pic>
        <p:nvPicPr>
          <p:cNvPr id="10" name="Imagen 9"/>
          <p:cNvPicPr>
            <a:picLocks noChangeAspect="1"/>
          </p:cNvPicPr>
          <p:nvPr/>
        </p:nvPicPr>
        <p:blipFill>
          <a:blip r:embed="rId2"/>
          <a:stretch>
            <a:fillRect/>
          </a:stretch>
        </p:blipFill>
        <p:spPr>
          <a:xfrm>
            <a:off x="9768636" y="2472584"/>
            <a:ext cx="2390470" cy="1580948"/>
          </a:xfrm>
          <a:prstGeom prst="rect">
            <a:avLst/>
          </a:prstGeom>
        </p:spPr>
      </p:pic>
      <p:pic>
        <p:nvPicPr>
          <p:cNvPr id="11" name="Imagen 10"/>
          <p:cNvPicPr>
            <a:picLocks noChangeAspect="1"/>
          </p:cNvPicPr>
          <p:nvPr/>
        </p:nvPicPr>
        <p:blipFill>
          <a:blip r:embed="rId2"/>
          <a:stretch>
            <a:fillRect/>
          </a:stretch>
        </p:blipFill>
        <p:spPr>
          <a:xfrm>
            <a:off x="9768635" y="4208037"/>
            <a:ext cx="2390470" cy="1580948"/>
          </a:xfrm>
          <a:prstGeom prst="rect">
            <a:avLst/>
          </a:prstGeom>
        </p:spPr>
      </p:pic>
      <p:pic>
        <p:nvPicPr>
          <p:cNvPr id="12" name="Imagen 11"/>
          <p:cNvPicPr>
            <a:picLocks noChangeAspect="1"/>
          </p:cNvPicPr>
          <p:nvPr/>
        </p:nvPicPr>
        <p:blipFill>
          <a:blip r:embed="rId3"/>
          <a:stretch>
            <a:fillRect/>
          </a:stretch>
        </p:blipFill>
        <p:spPr>
          <a:xfrm>
            <a:off x="4388878" y="1149470"/>
            <a:ext cx="838093" cy="827161"/>
          </a:xfrm>
          <a:prstGeom prst="rect">
            <a:avLst/>
          </a:prstGeom>
        </p:spPr>
      </p:pic>
      <p:pic>
        <p:nvPicPr>
          <p:cNvPr id="13" name="Imagen 12"/>
          <p:cNvPicPr>
            <a:picLocks noChangeAspect="1"/>
          </p:cNvPicPr>
          <p:nvPr/>
        </p:nvPicPr>
        <p:blipFill>
          <a:blip r:embed="rId3"/>
          <a:stretch>
            <a:fillRect/>
          </a:stretch>
        </p:blipFill>
        <p:spPr>
          <a:xfrm>
            <a:off x="4403160" y="2900784"/>
            <a:ext cx="838093" cy="827161"/>
          </a:xfrm>
          <a:prstGeom prst="rect">
            <a:avLst/>
          </a:prstGeom>
        </p:spPr>
      </p:pic>
      <p:pic>
        <p:nvPicPr>
          <p:cNvPr id="14" name="Imagen 13"/>
          <p:cNvPicPr>
            <a:picLocks noChangeAspect="1"/>
          </p:cNvPicPr>
          <p:nvPr/>
        </p:nvPicPr>
        <p:blipFill>
          <a:blip r:embed="rId3"/>
          <a:stretch>
            <a:fillRect/>
          </a:stretch>
        </p:blipFill>
        <p:spPr>
          <a:xfrm>
            <a:off x="4388878" y="4637467"/>
            <a:ext cx="838093" cy="827161"/>
          </a:xfrm>
          <a:prstGeom prst="rect">
            <a:avLst/>
          </a:prstGeom>
        </p:spPr>
      </p:pic>
      <p:pic>
        <p:nvPicPr>
          <p:cNvPr id="15" name="Imagen 14"/>
          <p:cNvPicPr>
            <a:picLocks noChangeAspect="1"/>
          </p:cNvPicPr>
          <p:nvPr/>
        </p:nvPicPr>
        <p:blipFill>
          <a:blip r:embed="rId3"/>
          <a:stretch>
            <a:fillRect/>
          </a:stretch>
        </p:blipFill>
        <p:spPr>
          <a:xfrm>
            <a:off x="10544823" y="1295513"/>
            <a:ext cx="838093" cy="827161"/>
          </a:xfrm>
          <a:prstGeom prst="rect">
            <a:avLst/>
          </a:prstGeom>
        </p:spPr>
      </p:pic>
      <p:pic>
        <p:nvPicPr>
          <p:cNvPr id="16" name="Imagen 15"/>
          <p:cNvPicPr>
            <a:picLocks noChangeAspect="1"/>
          </p:cNvPicPr>
          <p:nvPr/>
        </p:nvPicPr>
        <p:blipFill>
          <a:blip r:embed="rId3"/>
          <a:stretch>
            <a:fillRect/>
          </a:stretch>
        </p:blipFill>
        <p:spPr>
          <a:xfrm>
            <a:off x="10544823" y="2830392"/>
            <a:ext cx="838093" cy="827161"/>
          </a:xfrm>
          <a:prstGeom prst="rect">
            <a:avLst/>
          </a:prstGeom>
        </p:spPr>
      </p:pic>
      <p:pic>
        <p:nvPicPr>
          <p:cNvPr id="17" name="Imagen 16"/>
          <p:cNvPicPr>
            <a:picLocks noChangeAspect="1"/>
          </p:cNvPicPr>
          <p:nvPr/>
        </p:nvPicPr>
        <p:blipFill>
          <a:blip r:embed="rId3"/>
          <a:stretch>
            <a:fillRect/>
          </a:stretch>
        </p:blipFill>
        <p:spPr>
          <a:xfrm>
            <a:off x="10511882" y="4644658"/>
            <a:ext cx="838093" cy="827161"/>
          </a:xfrm>
          <a:prstGeom prst="rect">
            <a:avLst/>
          </a:prstGeom>
        </p:spPr>
      </p:pic>
      <p:pic>
        <p:nvPicPr>
          <p:cNvPr id="1026" name="Picture 2" descr="http://4.bp.blogspot.com/_7NPYYEi21TQ/TJDVsJP5HTI/AAAAAAAAKZs/TPSDhY40qyA/S250/linu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385" y="2900783"/>
            <a:ext cx="945214" cy="9428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4.bp.blogspot.com/_7NPYYEi21TQ/TJDVsJP5HTI/AAAAAAAAKZs/TPSDhY40qyA/S250/linu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997" y="2802791"/>
            <a:ext cx="945214" cy="942856"/>
          </a:xfrm>
          <a:prstGeom prst="rect">
            <a:avLst/>
          </a:prstGeom>
          <a:noFill/>
          <a:extLst>
            <a:ext uri="{909E8E84-426E-40DD-AFC4-6F175D3DCCD1}">
              <a14:hiddenFill xmlns:a14="http://schemas.microsoft.com/office/drawing/2010/main">
                <a:solidFill>
                  <a:srgbClr val="FFFFFF"/>
                </a:solidFill>
              </a14:hiddenFill>
            </a:ext>
          </a:extLst>
        </p:spPr>
      </p:pic>
      <p:sp>
        <p:nvSpPr>
          <p:cNvPr id="20" name="Marcador de texto 1"/>
          <p:cNvSpPr txBox="1">
            <a:spLocks/>
          </p:cNvSpPr>
          <p:nvPr/>
        </p:nvSpPr>
        <p:spPr>
          <a:xfrm>
            <a:off x="4084116" y="5849130"/>
            <a:ext cx="1754738" cy="738570"/>
          </a:xfrm>
          <a:prstGeom prst="rect">
            <a:avLst/>
          </a:prstGeom>
        </p:spPr>
        <p:txBody>
          <a:bodyPr vert="horz" wrap="square" lIns="146285" tIns="91428" rIns="146285" bIns="91428"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App</a:t>
            </a:r>
          </a:p>
        </p:txBody>
      </p:sp>
      <p:sp>
        <p:nvSpPr>
          <p:cNvPr id="21" name="Marcador de texto 1"/>
          <p:cNvSpPr txBox="1">
            <a:spLocks/>
          </p:cNvSpPr>
          <p:nvPr/>
        </p:nvSpPr>
        <p:spPr>
          <a:xfrm>
            <a:off x="424623" y="4205912"/>
            <a:ext cx="1754738" cy="738570"/>
          </a:xfrm>
          <a:prstGeom prst="rect">
            <a:avLst/>
          </a:prstGeom>
        </p:spPr>
        <p:txBody>
          <a:bodyPr vert="horz" wrap="square" lIns="146285" tIns="91428" rIns="146285" bIns="91428"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a:t>Nginx</a:t>
            </a:r>
            <a:endParaRPr lang="es-ES" dirty="0"/>
          </a:p>
        </p:txBody>
      </p:sp>
      <p:sp>
        <p:nvSpPr>
          <p:cNvPr id="22" name="Marcador de texto 1"/>
          <p:cNvSpPr txBox="1">
            <a:spLocks/>
          </p:cNvSpPr>
          <p:nvPr/>
        </p:nvSpPr>
        <p:spPr>
          <a:xfrm>
            <a:off x="9768635" y="191522"/>
            <a:ext cx="2072603" cy="738570"/>
          </a:xfrm>
          <a:prstGeom prst="rect">
            <a:avLst/>
          </a:prstGeom>
        </p:spPr>
        <p:txBody>
          <a:bodyPr vert="horz" wrap="square" lIns="146285" tIns="91428" rIns="146285" bIns="91428"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67217A"/>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err="1"/>
              <a:t>Services</a:t>
            </a:r>
            <a:endParaRPr lang="es-ES" dirty="0"/>
          </a:p>
        </p:txBody>
      </p:sp>
      <p:cxnSp>
        <p:nvCxnSpPr>
          <p:cNvPr id="23" name="Conector recto de flecha 22"/>
          <p:cNvCxnSpPr>
            <a:stCxn id="4" idx="3"/>
            <a:endCxn id="5" idx="1"/>
          </p:cNvCxnSpPr>
          <p:nvPr/>
        </p:nvCxnSpPr>
        <p:spPr>
          <a:xfrm flipV="1">
            <a:off x="2662711" y="1544886"/>
            <a:ext cx="964261" cy="18285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a:stCxn id="4" idx="3"/>
            <a:endCxn id="6" idx="1"/>
          </p:cNvCxnSpPr>
          <p:nvPr/>
        </p:nvCxnSpPr>
        <p:spPr>
          <a:xfrm flipV="1">
            <a:off x="2662711" y="3263058"/>
            <a:ext cx="964263" cy="1103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2662711" y="3497262"/>
            <a:ext cx="964261" cy="15999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stCxn id="6" idx="3"/>
          </p:cNvCxnSpPr>
          <p:nvPr/>
        </p:nvCxnSpPr>
        <p:spPr>
          <a:xfrm>
            <a:off x="6017444" y="3263058"/>
            <a:ext cx="961895" cy="1103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5" name="Conector recto de flecha 1024"/>
          <p:cNvCxnSpPr>
            <a:stCxn id="5" idx="3"/>
            <a:endCxn id="8" idx="1"/>
          </p:cNvCxnSpPr>
          <p:nvPr/>
        </p:nvCxnSpPr>
        <p:spPr>
          <a:xfrm>
            <a:off x="6017442" y="1544885"/>
            <a:ext cx="895929" cy="17181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Conector recto de flecha 1027"/>
          <p:cNvCxnSpPr>
            <a:stCxn id="7" idx="3"/>
          </p:cNvCxnSpPr>
          <p:nvPr/>
        </p:nvCxnSpPr>
        <p:spPr>
          <a:xfrm flipV="1">
            <a:off x="6017442" y="3497262"/>
            <a:ext cx="895928" cy="145713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0" name="Conector recto de flecha 1029"/>
          <p:cNvCxnSpPr>
            <a:stCxn id="5" idx="3"/>
            <a:endCxn id="9" idx="1"/>
          </p:cNvCxnSpPr>
          <p:nvPr/>
        </p:nvCxnSpPr>
        <p:spPr>
          <a:xfrm>
            <a:off x="6017442" y="1544886"/>
            <a:ext cx="3753558" cy="1642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3" name="Conector recto de flecha 1032"/>
          <p:cNvCxnSpPr/>
          <p:nvPr/>
        </p:nvCxnSpPr>
        <p:spPr>
          <a:xfrm>
            <a:off x="6141254" y="1544885"/>
            <a:ext cx="3627381" cy="16476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5" name="Conector recto de flecha 1034"/>
          <p:cNvCxnSpPr>
            <a:stCxn id="5" idx="3"/>
          </p:cNvCxnSpPr>
          <p:nvPr/>
        </p:nvCxnSpPr>
        <p:spPr>
          <a:xfrm>
            <a:off x="6017441" y="1544885"/>
            <a:ext cx="3857136" cy="355237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07375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05828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DEMO TIME</a:t>
            </a:r>
            <a:br>
              <a:rPr lang="es-ES" dirty="0" smtClean="0"/>
            </a:br>
            <a:r>
              <a:rPr lang="es-ES" dirty="0" smtClean="0"/>
              <a:t>Crear </a:t>
            </a:r>
            <a:r>
              <a:rPr lang="es-ES" dirty="0" smtClean="0"/>
              <a:t>una Arquitectura de </a:t>
            </a:r>
            <a:r>
              <a:rPr lang="es-ES" dirty="0" err="1" smtClean="0"/>
              <a:t>Microservicios</a:t>
            </a:r>
            <a:r>
              <a:rPr lang="es-ES" dirty="0" smtClean="0"/>
              <a:t> con </a:t>
            </a:r>
            <a:r>
              <a:rPr lang="es-ES" dirty="0" err="1" smtClean="0"/>
              <a:t>Docker</a:t>
            </a:r>
            <a:endParaRPr lang="es-ES" dirty="0"/>
          </a:p>
        </p:txBody>
      </p:sp>
      <p:pic>
        <p:nvPicPr>
          <p:cNvPr id="3074" name="Picture 2" descr="http://g02.a.alicdn.com/kf/HTB15TBPIVXXXXcVXXXXq6xXFXXXe/Minions-Master-Yoda-Action-Figure-Despicable-Me-Minions-Star-Wars-Character-Yoda-Cosplay-PVC-Figure-Toy.jpg"/>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0386" r="20386"/>
          <a:stretch>
            <a:fillRect/>
          </a:stretch>
        </p:blipFill>
        <p:spPr bwMode="auto">
          <a:xfrm>
            <a:off x="6219032" y="17088"/>
            <a:ext cx="6215856" cy="699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95496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1264444" y="1212851"/>
            <a:ext cx="10895845" cy="4113211"/>
          </a:xfrm>
        </p:spPr>
        <p:txBody>
          <a:bodyPr/>
          <a:lstStyle/>
          <a:p>
            <a:pPr marL="571500" indent="-571500">
              <a:buFont typeface="Arial" panose="020B0604020202020204" pitchFamily="34" charset="0"/>
              <a:buChar char="•"/>
            </a:pPr>
            <a:r>
              <a:rPr lang="es-ES" dirty="0" smtClean="0"/>
              <a:t>Que es </a:t>
            </a:r>
            <a:r>
              <a:rPr lang="es-ES" dirty="0" err="1" smtClean="0"/>
              <a:t>Docker</a:t>
            </a:r>
            <a:endParaRPr lang="es-ES" dirty="0" smtClean="0"/>
          </a:p>
          <a:p>
            <a:pPr marL="571500" indent="-571500">
              <a:buFont typeface="Arial" panose="020B0604020202020204" pitchFamily="34" charset="0"/>
              <a:buChar char="•"/>
            </a:pPr>
            <a:r>
              <a:rPr lang="es-ES" dirty="0" smtClean="0"/>
              <a:t>Integración </a:t>
            </a:r>
            <a:r>
              <a:rPr lang="es-ES" dirty="0" err="1" smtClean="0"/>
              <a:t>Op+Dev</a:t>
            </a:r>
            <a:endParaRPr lang="es-ES" dirty="0" smtClean="0"/>
          </a:p>
          <a:p>
            <a:pPr marL="571500" indent="-571500">
              <a:buFont typeface="Arial" panose="020B0604020202020204" pitchFamily="34" charset="0"/>
              <a:buChar char="•"/>
            </a:pPr>
            <a:r>
              <a:rPr lang="es-ES" dirty="0" smtClean="0"/>
              <a:t>Beneficios de su uso</a:t>
            </a:r>
          </a:p>
          <a:p>
            <a:pPr marL="571500" indent="-571500">
              <a:buFont typeface="Arial" panose="020B0604020202020204" pitchFamily="34" charset="0"/>
              <a:buChar char="•"/>
            </a:pPr>
            <a:r>
              <a:rPr lang="es-ES" dirty="0" smtClean="0"/>
              <a:t>Ejemplo</a:t>
            </a:r>
            <a:endParaRPr lang="es-ES" dirty="0"/>
          </a:p>
        </p:txBody>
      </p:sp>
      <p:sp>
        <p:nvSpPr>
          <p:cNvPr id="4" name="Título 3"/>
          <p:cNvSpPr>
            <a:spLocks noGrp="1"/>
          </p:cNvSpPr>
          <p:nvPr>
            <p:ph type="title"/>
          </p:nvPr>
        </p:nvSpPr>
        <p:spPr/>
        <p:txBody>
          <a:bodyPr/>
          <a:lstStyle/>
          <a:p>
            <a:r>
              <a:rPr lang="es-ES" dirty="0" smtClean="0"/>
              <a:t>Resumen	</a:t>
            </a:r>
            <a:endParaRPr lang="es-ES" dirty="0"/>
          </a:p>
        </p:txBody>
      </p:sp>
      <p:pic>
        <p:nvPicPr>
          <p:cNvPr id="4098" name="Picture 2" descr="https://c2.staticflickr.com/6/5236/14356397853_0d57d86795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400" y="754070"/>
            <a:ext cx="4343400" cy="421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0768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s-ES" dirty="0"/>
              <a:t>http://aka.ms/DOTNETT5S2</a:t>
            </a:r>
            <a:endParaRPr lang="es-ES" dirty="0"/>
          </a:p>
        </p:txBody>
      </p:sp>
      <p:pic>
        <p:nvPicPr>
          <p:cNvPr id="4" name="Marcador de posición de imagen 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8" b="68"/>
          <a:stretch>
            <a:fillRect/>
          </a:stretch>
        </p:blipFill>
        <p:spPr/>
      </p:pic>
      <p:pic>
        <p:nvPicPr>
          <p:cNvPr id="1026" name="Picture 2" descr="https://s-media-cache-ak0.pinimg.com/736x/f1/95/2e/f1952e75804b90e44ea605db536f36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644" y="1480427"/>
            <a:ext cx="3581400" cy="392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509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smtClean="0"/>
              <a:t>Adrián Díaz Cervera	</a:t>
            </a:r>
            <a:endParaRPr lang="en-US" dirty="0"/>
          </a:p>
          <a:p>
            <a:pPr lvl="0"/>
            <a:r>
              <a:rPr lang="en-US" dirty="0" err="1" smtClean="0"/>
              <a:t>Sofware</a:t>
            </a:r>
            <a:r>
              <a:rPr lang="en-US" dirty="0" smtClean="0"/>
              <a:t> </a:t>
            </a:r>
            <a:r>
              <a:rPr lang="en-US" dirty="0" err="1" smtClean="0"/>
              <a:t>Architech</a:t>
            </a:r>
            <a:r>
              <a:rPr lang="en-US" dirty="0" smtClean="0"/>
              <a:t> Lead ad </a:t>
            </a:r>
            <a:r>
              <a:rPr lang="en-US" dirty="0" err="1" smtClean="0"/>
              <a:t>Encamina</a:t>
            </a:r>
            <a:endParaRPr lang="en-US" dirty="0"/>
          </a:p>
          <a:p>
            <a:pPr lvl="0"/>
            <a:r>
              <a:rPr lang="en-US" dirty="0" smtClean="0"/>
              <a:t>@AdrianDiaz81</a:t>
            </a:r>
            <a:endParaRPr lang="en-US" dirty="0"/>
          </a:p>
        </p:txBody>
      </p:sp>
      <p:sp>
        <p:nvSpPr>
          <p:cNvPr id="3" name="Text Placeholder 2"/>
          <p:cNvSpPr>
            <a:spLocks noGrp="1"/>
          </p:cNvSpPr>
          <p:nvPr>
            <p:ph type="body" sz="quarter" idx="13"/>
          </p:nvPr>
        </p:nvSpPr>
        <p:spPr/>
        <p:txBody>
          <a:bodyPr/>
          <a:lstStyle/>
          <a:p>
            <a:r>
              <a:rPr lang="es-ES" dirty="0"/>
              <a:t>http://aka.ms/DOTNETT5S2</a:t>
            </a:r>
            <a:endParaRPr lang="es-ES" dirty="0"/>
          </a:p>
        </p:txBody>
      </p:sp>
      <p:sp>
        <p:nvSpPr>
          <p:cNvPr id="4" name="Picture Placeholder 3"/>
          <p:cNvSpPr>
            <a:spLocks noGrp="1"/>
          </p:cNvSpPr>
          <p:nvPr>
            <p:ph type="pic" sz="quarter" idx="14"/>
          </p:nvPr>
        </p:nvSpPr>
        <p:spPr/>
      </p:sp>
      <p:pic>
        <p:nvPicPr>
          <p:cNvPr id="5" name="Marcador de posición de imagen 3"/>
          <p:cNvPicPr>
            <a:picLocks noChangeAspect="1"/>
          </p:cNvPicPr>
          <p:nvPr/>
        </p:nvPicPr>
        <p:blipFill>
          <a:blip r:embed="rId2">
            <a:extLst>
              <a:ext uri="{28A0092B-C50C-407E-A947-70E740481C1C}">
                <a14:useLocalDpi xmlns:a14="http://schemas.microsoft.com/office/drawing/2010/main" val="0"/>
              </a:ext>
            </a:extLst>
          </a:blip>
          <a:srcRect t="68" b="68"/>
          <a:stretch>
            <a:fillRect/>
          </a:stretch>
        </p:blipFill>
        <p:spPr>
          <a:xfrm>
            <a:off x="8046014" y="1253766"/>
            <a:ext cx="3523801" cy="3520440"/>
          </a:xfrm>
          <a:prstGeom prst="rect">
            <a:avLst/>
          </a:prstGeom>
        </p:spPr>
      </p:pic>
    </p:spTree>
    <p:extLst>
      <p:ext uri="{BB962C8B-B14F-4D97-AF65-F5344CB8AC3E}">
        <p14:creationId xmlns:p14="http://schemas.microsoft.com/office/powerpoint/2010/main" val="318936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36497" y="1213142"/>
            <a:ext cx="8152359" cy="6425555"/>
          </a:xfrm>
        </p:spPr>
        <p:txBody>
          <a:bodyPr/>
          <a:lstStyle/>
          <a:p>
            <a:r>
              <a:rPr lang="en-US" dirty="0"/>
              <a:t>Software Architect </a:t>
            </a:r>
            <a:r>
              <a:rPr lang="en-US" dirty="0" smtClean="0"/>
              <a:t>Lead</a:t>
            </a:r>
          </a:p>
          <a:p>
            <a:endParaRPr lang="en-US" dirty="0"/>
          </a:p>
          <a:p>
            <a:pPr marL="0" lvl="1"/>
            <a:r>
              <a:rPr lang="en-US" dirty="0">
                <a:latin typeface="Segoe UI Light" panose="020B0502040204020203" pitchFamily="34" charset="0"/>
                <a:cs typeface="Segoe UI Light" panose="020B0502040204020203" pitchFamily="34" charset="0"/>
                <a:hlinkClick r:id="rId2"/>
              </a:rPr>
              <a:t>http://</a:t>
            </a:r>
            <a:r>
              <a:rPr lang="en-US" dirty="0" smtClean="0">
                <a:latin typeface="Segoe UI Light" panose="020B0502040204020203" pitchFamily="34" charset="0"/>
                <a:cs typeface="Segoe UI Light" panose="020B0502040204020203" pitchFamily="34" charset="0"/>
                <a:hlinkClick r:id="rId2"/>
              </a:rPr>
              <a:t>blogs.encamina.com/desarrollandosobresharepoint</a:t>
            </a:r>
            <a:endParaRPr lang="en-US" dirty="0" smtClean="0">
              <a:latin typeface="Segoe UI Light" panose="020B0502040204020203" pitchFamily="34" charset="0"/>
              <a:cs typeface="Segoe UI Light" panose="020B0502040204020203" pitchFamily="34" charset="0"/>
            </a:endParaRPr>
          </a:p>
          <a:p>
            <a:pPr marL="0" lvl="1"/>
            <a:r>
              <a:rPr lang="en-US" dirty="0">
                <a:latin typeface="Segoe UI Light" panose="020B0502040204020203" pitchFamily="34" charset="0"/>
                <a:cs typeface="Segoe UI Light" panose="020B0502040204020203" pitchFamily="34" charset="0"/>
                <a:hlinkClick r:id="rId3"/>
              </a:rPr>
              <a:t>http</a:t>
            </a:r>
            <a:r>
              <a:rPr lang="en-US" dirty="0" smtClean="0">
                <a:latin typeface="Segoe UI Light" panose="020B0502040204020203" pitchFamily="34" charset="0"/>
                <a:cs typeface="Segoe UI Light" panose="020B0502040204020203" pitchFamily="34" charset="0"/>
                <a:hlinkClick r:id="rId3"/>
              </a:rPr>
              <a:t>://geeks.ms/blogs/adiazcervera</a:t>
            </a:r>
            <a:endParaRPr lang="en-US" dirty="0" smtClean="0">
              <a:latin typeface="Segoe UI Light" panose="020B0502040204020203" pitchFamily="34" charset="0"/>
              <a:cs typeface="Segoe UI Light" panose="020B0502040204020203" pitchFamily="34" charset="0"/>
            </a:endParaRPr>
          </a:p>
          <a:p>
            <a:pPr marL="0" lvl="1"/>
            <a:endParaRPr lang="en-US" dirty="0">
              <a:latin typeface="Segoe UI Light" panose="020B0502040204020203" pitchFamily="34" charset="0"/>
              <a:cs typeface="Segoe UI Light" panose="020B0502040204020203" pitchFamily="34" charset="0"/>
            </a:endParaRPr>
          </a:p>
          <a:p>
            <a:pPr marL="0" lvl="1"/>
            <a:endParaRPr lang="en-US" dirty="0" smtClean="0">
              <a:latin typeface="Segoe UI Light" panose="020B0502040204020203" pitchFamily="34" charset="0"/>
              <a:cs typeface="Segoe UI Light" panose="020B0502040204020203" pitchFamily="34" charset="0"/>
            </a:endParaRPr>
          </a:p>
          <a:p>
            <a:pPr marL="0" lvl="1"/>
            <a:r>
              <a:rPr lang="en-US" dirty="0" smtClean="0">
                <a:latin typeface="Segoe UI Light" panose="020B0502040204020203" pitchFamily="34" charset="0"/>
                <a:cs typeface="Segoe UI Light" panose="020B0502040204020203" pitchFamily="34" charset="0"/>
              </a:rPr>
              <a:t>	@AdrianDiaz81</a:t>
            </a:r>
          </a:p>
          <a:p>
            <a:pPr marL="0" lvl="1"/>
            <a:endParaRPr lang="en-US" dirty="0">
              <a:latin typeface="Segoe UI Light" panose="020B0502040204020203" pitchFamily="34" charset="0"/>
              <a:cs typeface="Segoe UI Light" panose="020B0502040204020203" pitchFamily="34" charset="0"/>
            </a:endParaRPr>
          </a:p>
          <a:p>
            <a:pPr marL="0" lvl="1"/>
            <a:endParaRPr lang="en-US" dirty="0" smtClean="0">
              <a:latin typeface="Segoe UI Light" panose="020B0502040204020203" pitchFamily="34" charset="0"/>
              <a:cs typeface="Segoe UI Light" panose="020B0502040204020203" pitchFamily="34" charset="0"/>
            </a:endParaRPr>
          </a:p>
          <a:p>
            <a:pPr marL="0" lvl="1"/>
            <a:endParaRPr lang="en-US" dirty="0">
              <a:latin typeface="Segoe UI Light" panose="020B0502040204020203" pitchFamily="34" charset="0"/>
              <a:cs typeface="Segoe UI Light" panose="020B0502040204020203" pitchFamily="34" charset="0"/>
            </a:endParaRPr>
          </a:p>
          <a:p>
            <a:pPr marL="0" lvl="1"/>
            <a:endParaRPr lang="en-US" dirty="0">
              <a:latin typeface="Segoe UI Light" panose="020B0502040204020203" pitchFamily="34" charset="0"/>
              <a:cs typeface="Segoe UI Light" panose="020B0502040204020203" pitchFamily="34" charset="0"/>
            </a:endParaRPr>
          </a:p>
          <a:p>
            <a:endParaRPr lang="en-US" dirty="0"/>
          </a:p>
          <a:p>
            <a:endParaRPr lang="es-ES" dirty="0"/>
          </a:p>
        </p:txBody>
      </p:sp>
      <p:sp>
        <p:nvSpPr>
          <p:cNvPr id="3" name="Title 2"/>
          <p:cNvSpPr>
            <a:spLocks noGrp="1"/>
          </p:cNvSpPr>
          <p:nvPr>
            <p:ph type="title"/>
          </p:nvPr>
        </p:nvSpPr>
        <p:spPr/>
        <p:txBody>
          <a:bodyPr/>
          <a:lstStyle/>
          <a:p>
            <a:r>
              <a:rPr lang="es-ES" dirty="0" smtClean="0"/>
              <a:t>Adrián Díaz Cervera</a:t>
            </a:r>
            <a:endParaRPr lang="es-ES" dirty="0"/>
          </a:p>
        </p:txBody>
      </p:sp>
      <p:pic>
        <p:nvPicPr>
          <p:cNvPr id="5" name="Marcador de posición de imagen 4"/>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t="14305" b="14305"/>
          <a:stretch>
            <a:fillRect/>
          </a:stretch>
        </p:blipFill>
        <p:spPr>
          <a:xfrm>
            <a:off x="274605" y="1440125"/>
            <a:ext cx="3657133" cy="3657133"/>
          </a:xfrm>
        </p:spPr>
      </p:pic>
      <p:pic>
        <p:nvPicPr>
          <p:cNvPr id="6" name="Picture 2" descr="http://4.bp.blogspot.com/-OUfCsUCY3B4/VGgJCYMcsGI/AAAAAAAAIuQ/dyBpOE8ZilM/s230/mvp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3585" y="1020221"/>
            <a:ext cx="2190470" cy="10095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bs.twimg.com/profile_images/666407537084796928/YBGgi9B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4117" y="3854491"/>
            <a:ext cx="1142855" cy="114285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7"/>
          <a:stretch>
            <a:fillRect/>
          </a:stretch>
        </p:blipFill>
        <p:spPr>
          <a:xfrm>
            <a:off x="8579343" y="3854491"/>
            <a:ext cx="2879952" cy="1184322"/>
          </a:xfrm>
          <a:prstGeom prst="rect">
            <a:avLst/>
          </a:prstGeom>
        </p:spPr>
      </p:pic>
    </p:spTree>
    <p:extLst>
      <p:ext uri="{BB962C8B-B14F-4D97-AF65-F5344CB8AC3E}">
        <p14:creationId xmlns:p14="http://schemas.microsoft.com/office/powerpoint/2010/main" val="1340653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03" y="1213142"/>
            <a:ext cx="11885683" cy="4265320"/>
          </a:xfrm>
        </p:spPr>
        <p:txBody>
          <a:bodyPr/>
          <a:lstStyle/>
          <a:p>
            <a:pPr lvl="0"/>
            <a:r>
              <a:rPr lang="en-US" dirty="0" err="1" smtClean="0"/>
              <a:t>Introducción</a:t>
            </a:r>
            <a:r>
              <a:rPr lang="en-US" dirty="0" smtClean="0"/>
              <a:t> a Docker </a:t>
            </a:r>
          </a:p>
          <a:p>
            <a:pPr lvl="0"/>
            <a:r>
              <a:rPr lang="en-US" dirty="0" err="1" smtClean="0"/>
              <a:t>Terminos</a:t>
            </a:r>
            <a:r>
              <a:rPr lang="en-US" dirty="0" smtClean="0"/>
              <a:t> de </a:t>
            </a:r>
            <a:r>
              <a:rPr lang="en-US" dirty="0" err="1" smtClean="0"/>
              <a:t>uso</a:t>
            </a:r>
            <a:r>
              <a:rPr lang="en-US" dirty="0" smtClean="0"/>
              <a:t> </a:t>
            </a:r>
          </a:p>
          <a:p>
            <a:pPr lvl="0"/>
            <a:r>
              <a:rPr lang="en-US" dirty="0" smtClean="0"/>
              <a:t>Docker vs </a:t>
            </a:r>
            <a:r>
              <a:rPr lang="en-US" dirty="0" err="1" smtClean="0"/>
              <a:t>Máquina</a:t>
            </a:r>
            <a:r>
              <a:rPr lang="en-US" dirty="0" smtClean="0"/>
              <a:t> Virtual</a:t>
            </a:r>
          </a:p>
          <a:p>
            <a:pPr lvl="0"/>
            <a:r>
              <a:rPr lang="en-US" dirty="0" err="1" smtClean="0"/>
              <a:t>Construyendo</a:t>
            </a:r>
            <a:r>
              <a:rPr lang="en-US" dirty="0" smtClean="0"/>
              <a:t> </a:t>
            </a:r>
            <a:r>
              <a:rPr lang="en-US" dirty="0" err="1" smtClean="0"/>
              <a:t>una</a:t>
            </a:r>
            <a:r>
              <a:rPr lang="en-US" dirty="0" smtClean="0"/>
              <a:t> </a:t>
            </a:r>
            <a:r>
              <a:rPr lang="en-US" dirty="0" err="1" smtClean="0"/>
              <a:t>Aplicación</a:t>
            </a:r>
            <a:r>
              <a:rPr lang="en-US" dirty="0" smtClean="0"/>
              <a:t> Multi-</a:t>
            </a:r>
            <a:r>
              <a:rPr lang="en-US" dirty="0" err="1" smtClean="0"/>
              <a:t>contenedor</a:t>
            </a:r>
            <a:endParaRPr lang="en-US" dirty="0" smtClean="0"/>
          </a:p>
        </p:txBody>
      </p:sp>
      <p:sp>
        <p:nvSpPr>
          <p:cNvPr id="3" name="Title 2"/>
          <p:cNvSpPr>
            <a:spLocks noGrp="1"/>
          </p:cNvSpPr>
          <p:nvPr>
            <p:ph type="title"/>
          </p:nvPr>
        </p:nvSpPr>
        <p:spPr/>
        <p:txBody>
          <a:bodyPr/>
          <a:lstStyle/>
          <a:p>
            <a:r>
              <a:rPr lang="es-ES" dirty="0" smtClean="0"/>
              <a:t>Agenda</a:t>
            </a:r>
            <a:endParaRPr lang="es-ES" dirty="0"/>
          </a:p>
        </p:txBody>
      </p:sp>
    </p:spTree>
    <p:extLst>
      <p:ext uri="{BB962C8B-B14F-4D97-AF65-F5344CB8AC3E}">
        <p14:creationId xmlns:p14="http://schemas.microsoft.com/office/powerpoint/2010/main" val="389106307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Introducción a </a:t>
            </a:r>
            <a:r>
              <a:rPr lang="es-ES" dirty="0" err="1" smtClean="0"/>
              <a:t>Docker</a:t>
            </a:r>
            <a:endParaRPr lang="es-ES" dirty="0"/>
          </a:p>
        </p:txBody>
      </p:sp>
    </p:spTree>
    <p:extLst>
      <p:ext uri="{BB962C8B-B14F-4D97-AF65-F5344CB8AC3E}">
        <p14:creationId xmlns:p14="http://schemas.microsoft.com/office/powerpoint/2010/main" val="3966218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3383197" y="1592505"/>
            <a:ext cx="8777089" cy="5028558"/>
          </a:xfrm>
        </p:spPr>
        <p:txBody>
          <a:bodyPr/>
          <a:lstStyle/>
          <a:p>
            <a:r>
              <a:rPr lang="es-ES" dirty="0" smtClean="0"/>
              <a:t>Error despliegue Apps</a:t>
            </a:r>
          </a:p>
          <a:p>
            <a:r>
              <a:rPr lang="es-ES" dirty="0" smtClean="0"/>
              <a:t>Colisión de aplicaciones</a:t>
            </a:r>
          </a:p>
          <a:p>
            <a:pPr lvl="1"/>
            <a:r>
              <a:rPr lang="es-ES" dirty="0" smtClean="0"/>
              <a:t>Versiones de librerías distintas</a:t>
            </a:r>
          </a:p>
          <a:p>
            <a:r>
              <a:rPr lang="es-ES" dirty="0" smtClean="0"/>
              <a:t>Dependencias</a:t>
            </a:r>
          </a:p>
          <a:p>
            <a:pPr lvl="1"/>
            <a:r>
              <a:rPr lang="es-ES" dirty="0" smtClean="0"/>
              <a:t>Sistema Operativo</a:t>
            </a:r>
          </a:p>
          <a:p>
            <a:pPr lvl="1"/>
            <a:r>
              <a:rPr lang="es-ES" dirty="0" smtClean="0"/>
              <a:t>Versión del Navegador</a:t>
            </a:r>
          </a:p>
          <a:p>
            <a:pPr lvl="1"/>
            <a:r>
              <a:rPr lang="es-ES" dirty="0" err="1" smtClean="0"/>
              <a:t>FrameWork</a:t>
            </a:r>
            <a:endParaRPr lang="es-ES" dirty="0" smtClean="0"/>
          </a:p>
          <a:p>
            <a:pPr lvl="1"/>
            <a:endParaRPr lang="es-ES" dirty="0" smtClean="0"/>
          </a:p>
          <a:p>
            <a:pPr marL="0" indent="0">
              <a:buNone/>
            </a:pPr>
            <a:r>
              <a:rPr lang="es-ES" dirty="0" smtClean="0"/>
              <a:t>=&gt;Empresas con software obsoleto</a:t>
            </a:r>
            <a:endParaRPr lang="es-ES" dirty="0"/>
          </a:p>
        </p:txBody>
      </p:sp>
      <p:sp>
        <p:nvSpPr>
          <p:cNvPr id="3" name="Título 2"/>
          <p:cNvSpPr>
            <a:spLocks noGrp="1"/>
          </p:cNvSpPr>
          <p:nvPr>
            <p:ph type="title"/>
          </p:nvPr>
        </p:nvSpPr>
        <p:spPr/>
        <p:txBody>
          <a:bodyPr/>
          <a:lstStyle/>
          <a:p>
            <a:r>
              <a:rPr lang="es-ES" dirty="0" smtClean="0"/>
              <a:t>¿Cuál es el problema? </a:t>
            </a:r>
            <a:endParaRPr lang="es-ES" dirty="0"/>
          </a:p>
        </p:txBody>
      </p:sp>
      <p:sp>
        <p:nvSpPr>
          <p:cNvPr id="5" name="Marcador de texto 4"/>
          <p:cNvSpPr>
            <a:spLocks noGrp="1"/>
          </p:cNvSpPr>
          <p:nvPr>
            <p:ph type="body" sz="quarter" idx="11"/>
          </p:nvPr>
        </p:nvSpPr>
        <p:spPr/>
        <p:txBody>
          <a:bodyPr/>
          <a:lstStyle/>
          <a:p>
            <a:endParaRPr lang="es-ES" dirty="0"/>
          </a:p>
        </p:txBody>
      </p:sp>
      <p:pic>
        <p:nvPicPr>
          <p:cNvPr id="1026" name="Picture 2" descr="http://www.elfactorhumanoburgos.com/wp-content/uploads/2013/04/Nina-proble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46" y="1592506"/>
            <a:ext cx="3232851" cy="4341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media-cache-ak0.pinimg.com/736x/75/8b/3d/758b3d06724ef10f256a8e5dab42708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6197" y="-8971"/>
            <a:ext cx="1863163" cy="171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53022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smtClean="0"/>
              <a:t>Inspiración de los Contenedores</a:t>
            </a:r>
            <a:endParaRPr lang="es-ES" dirty="0"/>
          </a:p>
        </p:txBody>
      </p:sp>
    </p:spTree>
    <p:extLst>
      <p:ext uri="{BB962C8B-B14F-4D97-AF65-F5344CB8AC3E}">
        <p14:creationId xmlns:p14="http://schemas.microsoft.com/office/powerpoint/2010/main" val="1895738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Shape 238"/>
          <p:cNvPicPr preferRelativeResize="0"/>
          <p:nvPr/>
        </p:nvPicPr>
        <p:blipFill rotWithShape="1">
          <a:blip r:embed="rId3">
            <a:alphaModFix/>
            <a:duotone>
              <a:schemeClr val="accent6">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a:stretch/>
        </p:blipFill>
        <p:spPr>
          <a:xfrm>
            <a:off x="1736172" y="1509941"/>
            <a:ext cx="806594" cy="796650"/>
          </a:xfrm>
          <a:prstGeom prst="rect">
            <a:avLst/>
          </a:prstGeom>
          <a:noFill/>
          <a:ln>
            <a:noFill/>
          </a:ln>
        </p:spPr>
      </p:pic>
      <p:pic>
        <p:nvPicPr>
          <p:cNvPr id="239" name="Shape 239"/>
          <p:cNvPicPr preferRelativeResize="0"/>
          <p:nvPr/>
        </p:nvPicPr>
        <p:blipFill rotWithShape="1">
          <a:blip r:embed="rId5">
            <a:alphaModFix/>
            <a:extLst>
              <a:ext uri="{BEBA8EAE-BF5A-486C-A8C5-ECC9F3942E4B}">
                <a14:imgProps xmlns:a14="http://schemas.microsoft.com/office/drawing/2010/main">
                  <a14:imgLayer r:embed="rId6">
                    <a14:imgEffect>
                      <a14:artisticPastelsSmooth/>
                    </a14:imgEffect>
                  </a14:imgLayer>
                </a14:imgProps>
              </a:ext>
            </a:extLst>
          </a:blip>
          <a:srcRect/>
          <a:stretch/>
        </p:blipFill>
        <p:spPr>
          <a:xfrm>
            <a:off x="4974759" y="1905916"/>
            <a:ext cx="1472748" cy="1217969"/>
          </a:xfrm>
          <a:prstGeom prst="rect">
            <a:avLst/>
          </a:prstGeom>
          <a:noFill/>
          <a:ln>
            <a:noFill/>
          </a:ln>
        </p:spPr>
      </p:pic>
      <p:pic>
        <p:nvPicPr>
          <p:cNvPr id="240" name="Shape 240"/>
          <p:cNvPicPr preferRelativeResize="0"/>
          <p:nvPr/>
        </p:nvPicPr>
        <p:blipFill rotWithShape="1">
          <a:blip r:embed="rId7">
            <a:alphaModFix/>
            <a:duotone>
              <a:schemeClr val="accent1">
                <a:shade val="45000"/>
                <a:satMod val="135000"/>
              </a:schemeClr>
              <a:prstClr val="white"/>
            </a:duotone>
            <a:extLst>
              <a:ext uri="{BEBA8EAE-BF5A-486C-A8C5-ECC9F3942E4B}">
                <a14:imgProps xmlns:a14="http://schemas.microsoft.com/office/drawing/2010/main">
                  <a14:imgLayer r:embed="rId8">
                    <a14:imgEffect>
                      <a14:artisticPhotocopy/>
                    </a14:imgEffect>
                  </a14:imgLayer>
                </a14:imgProps>
              </a:ext>
            </a:extLst>
          </a:blip>
          <a:srcRect/>
          <a:stretch/>
        </p:blipFill>
        <p:spPr>
          <a:xfrm>
            <a:off x="8776592" y="1708023"/>
            <a:ext cx="1342873" cy="1496360"/>
          </a:xfrm>
          <a:prstGeom prst="rect">
            <a:avLst/>
          </a:prstGeom>
          <a:noFill/>
          <a:ln>
            <a:noFill/>
          </a:ln>
        </p:spPr>
      </p:pic>
      <p:pic>
        <p:nvPicPr>
          <p:cNvPr id="241" name="Shape 241"/>
          <p:cNvPicPr preferRelativeResize="0"/>
          <p:nvPr/>
        </p:nvPicPr>
        <p:blipFill rotWithShape="1">
          <a:blip r:embed="rId9">
            <a:alphaModFix/>
            <a:duotone>
              <a:schemeClr val="bg2">
                <a:shade val="45000"/>
                <a:satMod val="135000"/>
              </a:schemeClr>
              <a:prstClr val="white"/>
            </a:duotone>
            <a:extLst>
              <a:ext uri="{BEBA8EAE-BF5A-486C-A8C5-ECC9F3942E4B}">
                <a14:imgProps xmlns:a14="http://schemas.microsoft.com/office/drawing/2010/main">
                  <a14:imgLayer r:embed="rId10">
                    <a14:imgEffect>
                      <a14:artisticPhotocopy/>
                    </a14:imgEffect>
                  </a14:imgLayer>
                </a14:imgProps>
              </a:ext>
            </a:extLst>
          </a:blip>
          <a:srcRect/>
          <a:stretch/>
        </p:blipFill>
        <p:spPr>
          <a:xfrm>
            <a:off x="6591924" y="1186382"/>
            <a:ext cx="1826762" cy="1281305"/>
          </a:xfrm>
          <a:prstGeom prst="rect">
            <a:avLst/>
          </a:prstGeom>
          <a:noFill/>
          <a:ln>
            <a:noFill/>
          </a:ln>
        </p:spPr>
      </p:pic>
      <p:pic>
        <p:nvPicPr>
          <p:cNvPr id="242" name="Shape 242"/>
          <p:cNvPicPr preferRelativeResize="0"/>
          <p:nvPr/>
        </p:nvPicPr>
        <p:blipFill rotWithShape="1">
          <a:blip r:embed="rId11">
            <a:alphaModFix/>
            <a:extLst>
              <a:ext uri="{BEBA8EAE-BF5A-486C-A8C5-ECC9F3942E4B}">
                <a14:imgProps xmlns:a14="http://schemas.microsoft.com/office/drawing/2010/main">
                  <a14:imgLayer r:embed="rId12">
                    <a14:imgEffect>
                      <a14:artisticPencilGrayscale/>
                    </a14:imgEffect>
                  </a14:imgLayer>
                </a14:imgProps>
              </a:ext>
            </a:extLst>
          </a:blip>
          <a:srcRect/>
          <a:stretch/>
        </p:blipFill>
        <p:spPr>
          <a:xfrm>
            <a:off x="2301291" y="2328546"/>
            <a:ext cx="1615671" cy="1032786"/>
          </a:xfrm>
          <a:prstGeom prst="rect">
            <a:avLst/>
          </a:prstGeom>
          <a:noFill/>
          <a:ln>
            <a:noFill/>
          </a:ln>
        </p:spPr>
      </p:pic>
      <p:pic>
        <p:nvPicPr>
          <p:cNvPr id="243" name="Shape 243"/>
          <p:cNvPicPr preferRelativeResize="0"/>
          <p:nvPr/>
        </p:nvPicPr>
        <p:blipFill rotWithShape="1">
          <a:blip r:embed="rId13">
            <a:alphaModFix/>
            <a:duotone>
              <a:schemeClr val="accent2">
                <a:shade val="45000"/>
                <a:satMod val="135000"/>
              </a:schemeClr>
              <a:prstClr val="white"/>
            </a:duotone>
            <a:extLst>
              <a:ext uri="{BEBA8EAE-BF5A-486C-A8C5-ECC9F3942E4B}">
                <a14:imgProps xmlns:a14="http://schemas.microsoft.com/office/drawing/2010/main">
                  <a14:imgLayer r:embed="rId14">
                    <a14:imgEffect>
                      <a14:artisticPhotocopy/>
                    </a14:imgEffect>
                  </a14:imgLayer>
                </a14:imgProps>
              </a:ext>
            </a:extLst>
          </a:blip>
          <a:srcRect/>
          <a:stretch/>
        </p:blipFill>
        <p:spPr>
          <a:xfrm>
            <a:off x="3367408" y="1263406"/>
            <a:ext cx="1342249" cy="1030301"/>
          </a:xfrm>
          <a:prstGeom prst="rect">
            <a:avLst/>
          </a:prstGeom>
          <a:noFill/>
          <a:ln>
            <a:noFill/>
          </a:ln>
        </p:spPr>
      </p:pic>
      <p:cxnSp>
        <p:nvCxnSpPr>
          <p:cNvPr id="244" name="Shape 244"/>
          <p:cNvCxnSpPr/>
          <p:nvPr/>
        </p:nvCxnSpPr>
        <p:spPr>
          <a:xfrm>
            <a:off x="741850" y="3664589"/>
            <a:ext cx="10188952" cy="0"/>
          </a:xfrm>
          <a:prstGeom prst="straightConnector1">
            <a:avLst/>
          </a:prstGeom>
          <a:noFill/>
          <a:ln w="63500" cap="flat">
            <a:solidFill>
              <a:schemeClr val="dk1"/>
            </a:solidFill>
            <a:prstDash val="dot"/>
            <a:miter/>
            <a:headEnd type="none" w="med" len="med"/>
            <a:tailEnd type="none" w="med" len="med"/>
          </a:ln>
        </p:spPr>
      </p:cxnSp>
      <p:pic>
        <p:nvPicPr>
          <p:cNvPr id="245" name="Shape 245"/>
          <p:cNvPicPr preferRelativeResize="0"/>
          <p:nvPr/>
        </p:nvPicPr>
        <p:blipFill rotWithShape="1">
          <a:blip r:embed="rId15">
            <a:alphaModFix/>
          </a:blip>
          <a:srcRect/>
          <a:stretch/>
        </p:blipFill>
        <p:spPr>
          <a:xfrm>
            <a:off x="7839475" y="5653371"/>
            <a:ext cx="855065" cy="850714"/>
          </a:xfrm>
          <a:prstGeom prst="rect">
            <a:avLst/>
          </a:prstGeom>
          <a:noFill/>
          <a:ln>
            <a:noFill/>
          </a:ln>
        </p:spPr>
      </p:pic>
      <p:pic>
        <p:nvPicPr>
          <p:cNvPr id="246" name="Shape 246"/>
          <p:cNvPicPr preferRelativeResize="0"/>
          <p:nvPr/>
        </p:nvPicPr>
        <p:blipFill rotWithShape="1">
          <a:blip r:embed="rId16">
            <a:alphaModFix/>
          </a:blip>
          <a:srcRect/>
          <a:stretch/>
        </p:blipFill>
        <p:spPr>
          <a:xfrm>
            <a:off x="8560855" y="4240502"/>
            <a:ext cx="1372080" cy="874948"/>
          </a:xfrm>
          <a:prstGeom prst="rect">
            <a:avLst/>
          </a:prstGeom>
          <a:noFill/>
          <a:ln>
            <a:noFill/>
          </a:ln>
        </p:spPr>
      </p:pic>
      <p:pic>
        <p:nvPicPr>
          <p:cNvPr id="247" name="Shape 247"/>
          <p:cNvPicPr preferRelativeResize="0"/>
          <p:nvPr/>
        </p:nvPicPr>
        <p:blipFill rotWithShape="1">
          <a:blip r:embed="rId17">
            <a:alphaModFix/>
          </a:blip>
          <a:srcRect/>
          <a:stretch/>
        </p:blipFill>
        <p:spPr>
          <a:xfrm>
            <a:off x="5693361" y="5134869"/>
            <a:ext cx="1258360" cy="1324851"/>
          </a:xfrm>
          <a:prstGeom prst="rect">
            <a:avLst/>
          </a:prstGeom>
          <a:noFill/>
          <a:ln>
            <a:noFill/>
          </a:ln>
        </p:spPr>
      </p:pic>
      <p:pic>
        <p:nvPicPr>
          <p:cNvPr id="248" name="Shape 248"/>
          <p:cNvPicPr preferRelativeResize="0"/>
          <p:nvPr/>
        </p:nvPicPr>
        <p:blipFill rotWithShape="1">
          <a:blip r:embed="rId18">
            <a:alphaModFix/>
          </a:blip>
          <a:srcRect/>
          <a:stretch/>
        </p:blipFill>
        <p:spPr>
          <a:xfrm>
            <a:off x="1819053" y="4384074"/>
            <a:ext cx="1372080" cy="750045"/>
          </a:xfrm>
          <a:prstGeom prst="rect">
            <a:avLst/>
          </a:prstGeom>
          <a:noFill/>
          <a:ln>
            <a:noFill/>
          </a:ln>
        </p:spPr>
      </p:pic>
      <p:pic>
        <p:nvPicPr>
          <p:cNvPr id="249" name="Shape 249"/>
          <p:cNvPicPr preferRelativeResize="0"/>
          <p:nvPr/>
        </p:nvPicPr>
        <p:blipFill rotWithShape="1">
          <a:blip r:embed="rId19">
            <a:alphaModFix/>
          </a:blip>
          <a:srcRect/>
          <a:stretch/>
        </p:blipFill>
        <p:spPr>
          <a:xfrm>
            <a:off x="6831528" y="4128864"/>
            <a:ext cx="848228" cy="971267"/>
          </a:xfrm>
          <a:prstGeom prst="rect">
            <a:avLst/>
          </a:prstGeom>
          <a:noFill/>
          <a:ln>
            <a:noFill/>
          </a:ln>
        </p:spPr>
      </p:pic>
      <p:pic>
        <p:nvPicPr>
          <p:cNvPr id="250" name="Shape 250"/>
          <p:cNvPicPr preferRelativeResize="0"/>
          <p:nvPr/>
        </p:nvPicPr>
        <p:blipFill rotWithShape="1">
          <a:blip r:embed="rId20">
            <a:alphaModFix/>
          </a:blip>
          <a:srcRect/>
          <a:stretch/>
        </p:blipFill>
        <p:spPr>
          <a:xfrm>
            <a:off x="4110245" y="4542043"/>
            <a:ext cx="1287566" cy="1035273"/>
          </a:xfrm>
          <a:prstGeom prst="rect">
            <a:avLst/>
          </a:prstGeom>
          <a:noFill/>
          <a:ln>
            <a:noFill/>
          </a:ln>
        </p:spPr>
      </p:pic>
      <p:pic>
        <p:nvPicPr>
          <p:cNvPr id="251" name="Shape 251"/>
          <p:cNvPicPr preferRelativeResize="0"/>
          <p:nvPr/>
        </p:nvPicPr>
        <p:blipFill rotWithShape="1">
          <a:blip r:embed="rId21">
            <a:alphaModFix/>
          </a:blip>
          <a:srcRect/>
          <a:stretch/>
        </p:blipFill>
        <p:spPr>
          <a:xfrm>
            <a:off x="2210670" y="5722230"/>
            <a:ext cx="1680298" cy="979968"/>
          </a:xfrm>
          <a:prstGeom prst="rect">
            <a:avLst/>
          </a:prstGeom>
          <a:noFill/>
          <a:ln>
            <a:noFill/>
          </a:ln>
        </p:spPr>
      </p:pic>
      <p:sp>
        <p:nvSpPr>
          <p:cNvPr id="253" name="Shape 253"/>
          <p:cNvSpPr txBox="1"/>
          <p:nvPr/>
        </p:nvSpPr>
        <p:spPr>
          <a:xfrm rot="-5400000">
            <a:off x="-471864" y="2035975"/>
            <a:ext cx="2228604" cy="690220"/>
          </a:xfrm>
          <a:prstGeom prst="rect">
            <a:avLst/>
          </a:prstGeom>
          <a:solidFill>
            <a:srgbClr val="67217A"/>
          </a:solidFill>
          <a:ln>
            <a:solidFill>
              <a:srgbClr val="67217A"/>
            </a:solidFill>
          </a:ln>
        </p:spPr>
        <p:txBody>
          <a:bodyPr lIns="93195" tIns="46585" rIns="93195" bIns="46585" anchor="t" anchorCtr="0">
            <a:noAutofit/>
          </a:bodyPr>
          <a:lstStyle/>
          <a:p>
            <a:pPr algn="ctr" defTabSz="932046">
              <a:buSzPct val="25000"/>
            </a:pPr>
            <a:r>
              <a:rPr lang="en-US" sz="1937" b="1" kern="0" dirty="0" err="1">
                <a:solidFill>
                  <a:srgbClr val="FFFFFF"/>
                </a:solidFill>
                <a:latin typeface="Calibri"/>
                <a:ea typeface="Calibri"/>
                <a:cs typeface="Calibri"/>
                <a:sym typeface="Calibri"/>
                <a:rtl val="0"/>
              </a:rPr>
              <a:t>Muchos</a:t>
            </a:r>
            <a:r>
              <a:rPr lang="en-US" sz="1937" b="1" kern="0" dirty="0">
                <a:solidFill>
                  <a:srgbClr val="FFFFFF"/>
                </a:solidFill>
                <a:latin typeface="Calibri"/>
                <a:ea typeface="Calibri"/>
                <a:cs typeface="Calibri"/>
                <a:sym typeface="Calibri"/>
                <a:rtl val="0"/>
              </a:rPr>
              <a:t> </a:t>
            </a:r>
            <a:r>
              <a:rPr lang="en-US" sz="1937" b="1" kern="0" dirty="0" err="1">
                <a:solidFill>
                  <a:srgbClr val="FFFFFF"/>
                </a:solidFill>
                <a:latin typeface="Calibri"/>
                <a:ea typeface="Calibri"/>
                <a:cs typeface="Calibri"/>
                <a:sym typeface="Calibri"/>
                <a:rtl val="0"/>
              </a:rPr>
              <a:t>tipos</a:t>
            </a:r>
            <a:r>
              <a:rPr lang="en-US" sz="1937" b="1" kern="0" dirty="0">
                <a:solidFill>
                  <a:srgbClr val="FFFFFF"/>
                </a:solidFill>
                <a:latin typeface="Calibri"/>
                <a:ea typeface="Calibri"/>
                <a:cs typeface="Calibri"/>
                <a:sym typeface="Calibri"/>
                <a:rtl val="0"/>
              </a:rPr>
              <a:t> de  </a:t>
            </a:r>
            <a:r>
              <a:rPr lang="en-US" sz="1937" b="1" kern="0" dirty="0" err="1">
                <a:solidFill>
                  <a:srgbClr val="FFFFFF"/>
                </a:solidFill>
                <a:latin typeface="Calibri"/>
                <a:ea typeface="Calibri"/>
                <a:cs typeface="Calibri"/>
                <a:sym typeface="Calibri"/>
                <a:rtl val="0"/>
              </a:rPr>
              <a:t>mercancias</a:t>
            </a:r>
            <a:endParaRPr lang="en-US" sz="1937" b="1" kern="0" dirty="0">
              <a:solidFill>
                <a:srgbClr val="FFFFFF"/>
              </a:solidFill>
              <a:latin typeface="Calibri"/>
              <a:ea typeface="Calibri"/>
              <a:cs typeface="Calibri"/>
              <a:sym typeface="Calibri"/>
              <a:rtl val="0"/>
            </a:endParaRPr>
          </a:p>
        </p:txBody>
      </p:sp>
      <p:sp>
        <p:nvSpPr>
          <p:cNvPr id="254" name="Shape 254"/>
          <p:cNvSpPr txBox="1"/>
          <p:nvPr/>
        </p:nvSpPr>
        <p:spPr>
          <a:xfrm rot="-5400000">
            <a:off x="-465465" y="4463813"/>
            <a:ext cx="2228604" cy="1286320"/>
          </a:xfrm>
          <a:prstGeom prst="rect">
            <a:avLst/>
          </a:prstGeom>
          <a:solidFill>
            <a:srgbClr val="67217A"/>
          </a:solidFill>
          <a:ln>
            <a:noFill/>
          </a:ln>
        </p:spPr>
        <p:txBody>
          <a:bodyPr lIns="93195" tIns="46585" rIns="93195" bIns="46585" anchor="t" anchorCtr="0">
            <a:noAutofit/>
          </a:bodyPr>
          <a:lstStyle/>
          <a:p>
            <a:pPr algn="ctr" defTabSz="932046">
              <a:buSzPct val="25000"/>
            </a:pPr>
            <a:r>
              <a:rPr lang="en-US" sz="1937" b="1" kern="0" dirty="0" err="1">
                <a:solidFill>
                  <a:srgbClr val="FFFFFF"/>
                </a:solidFill>
                <a:latin typeface="Calibri"/>
                <a:ea typeface="Calibri"/>
                <a:cs typeface="Calibri"/>
                <a:sym typeface="Calibri"/>
                <a:rtl val="0"/>
              </a:rPr>
              <a:t>Multitud</a:t>
            </a:r>
            <a:r>
              <a:rPr lang="en-US" sz="1937" b="1" kern="0" dirty="0">
                <a:solidFill>
                  <a:srgbClr val="FFFFFF"/>
                </a:solidFill>
                <a:latin typeface="Calibri"/>
                <a:ea typeface="Calibri"/>
                <a:cs typeface="Calibri"/>
                <a:sym typeface="Calibri"/>
                <a:rtl val="0"/>
              </a:rPr>
              <a:t> de </a:t>
            </a:r>
            <a:r>
              <a:rPr lang="en-US" sz="1937" b="1" kern="0" dirty="0" err="1">
                <a:solidFill>
                  <a:srgbClr val="FFFFFF"/>
                </a:solidFill>
                <a:latin typeface="Calibri"/>
                <a:ea typeface="Calibri"/>
                <a:cs typeface="Calibri"/>
                <a:sym typeface="Calibri"/>
                <a:rtl val="0"/>
              </a:rPr>
              <a:t>metodos</a:t>
            </a:r>
            <a:r>
              <a:rPr lang="en-US" sz="1937" b="1" kern="0" dirty="0">
                <a:solidFill>
                  <a:srgbClr val="FFFFFF"/>
                </a:solidFill>
                <a:latin typeface="Calibri"/>
                <a:ea typeface="Calibri"/>
                <a:cs typeface="Calibri"/>
                <a:sym typeface="Calibri"/>
                <a:rtl val="0"/>
              </a:rPr>
              <a:t> de </a:t>
            </a:r>
            <a:r>
              <a:rPr lang="en-US" sz="1937" b="1" kern="0" dirty="0" err="1">
                <a:solidFill>
                  <a:srgbClr val="FFFFFF"/>
                </a:solidFill>
                <a:latin typeface="Calibri"/>
                <a:ea typeface="Calibri"/>
                <a:cs typeface="Calibri"/>
                <a:sym typeface="Calibri"/>
                <a:rtl val="0"/>
              </a:rPr>
              <a:t>transporte</a:t>
            </a:r>
            <a:r>
              <a:rPr lang="en-US" sz="1937" b="1" kern="0" dirty="0">
                <a:solidFill>
                  <a:srgbClr val="FFFFFF"/>
                </a:solidFill>
                <a:latin typeface="Calibri"/>
                <a:ea typeface="Calibri"/>
                <a:cs typeface="Calibri"/>
                <a:sym typeface="Calibri"/>
                <a:rtl val="0"/>
              </a:rPr>
              <a:t> y </a:t>
            </a:r>
            <a:r>
              <a:rPr lang="en-US" sz="1937" b="1" kern="0" dirty="0" err="1">
                <a:solidFill>
                  <a:srgbClr val="FFFFFF"/>
                </a:solidFill>
                <a:latin typeface="Calibri"/>
                <a:ea typeface="Calibri"/>
                <a:cs typeface="Calibri"/>
                <a:sym typeface="Calibri"/>
                <a:rtl val="0"/>
              </a:rPr>
              <a:t>amlacenamiento</a:t>
            </a:r>
            <a:endParaRPr lang="en-US" sz="1937" b="1" kern="0" dirty="0">
              <a:solidFill>
                <a:srgbClr val="FFFFFF"/>
              </a:solidFill>
              <a:latin typeface="Calibri"/>
              <a:ea typeface="Calibri"/>
              <a:cs typeface="Calibri"/>
              <a:sym typeface="Calibri"/>
              <a:rtl val="0"/>
            </a:endParaRPr>
          </a:p>
        </p:txBody>
      </p:sp>
      <p:sp>
        <p:nvSpPr>
          <p:cNvPr id="255" name="Shape 255"/>
          <p:cNvSpPr txBox="1"/>
          <p:nvPr/>
        </p:nvSpPr>
        <p:spPr>
          <a:xfrm rot="5400000">
            <a:off x="10400329" y="1683201"/>
            <a:ext cx="2228604" cy="1286320"/>
          </a:xfrm>
          <a:prstGeom prst="rect">
            <a:avLst/>
          </a:prstGeom>
          <a:solidFill>
            <a:srgbClr val="67217A"/>
          </a:solidFill>
          <a:ln>
            <a:noFill/>
          </a:ln>
        </p:spPr>
        <p:txBody>
          <a:bodyPr lIns="93195" tIns="46585" rIns="93195" bIns="46585" anchor="t" anchorCtr="0">
            <a:noAutofit/>
          </a:bodyPr>
          <a:lstStyle/>
          <a:p>
            <a:pPr algn="ctr" defTabSz="932046">
              <a:buSzPct val="25000"/>
            </a:pPr>
            <a:r>
              <a:rPr lang="en-US" sz="1937" b="1" kern="0" dirty="0">
                <a:solidFill>
                  <a:srgbClr val="FFFFFF"/>
                </a:solidFill>
                <a:latin typeface="Calibri"/>
                <a:ea typeface="Calibri"/>
                <a:cs typeface="Calibri"/>
                <a:sym typeface="Calibri"/>
                <a:rtl val="0"/>
              </a:rPr>
              <a:t>¿ Me </a:t>
            </a:r>
            <a:r>
              <a:rPr lang="en-US" sz="1937" b="1" kern="0" dirty="0" err="1">
                <a:solidFill>
                  <a:srgbClr val="FFFFFF"/>
                </a:solidFill>
                <a:latin typeface="Calibri"/>
                <a:ea typeface="Calibri"/>
                <a:cs typeface="Calibri"/>
                <a:sym typeface="Calibri"/>
                <a:rtl val="0"/>
              </a:rPr>
              <a:t>preocupa</a:t>
            </a:r>
            <a:r>
              <a:rPr lang="en-US" sz="1937" b="1" kern="0" dirty="0">
                <a:solidFill>
                  <a:srgbClr val="FFFFFF"/>
                </a:solidFill>
                <a:latin typeface="Calibri"/>
                <a:ea typeface="Calibri"/>
                <a:cs typeface="Calibri"/>
                <a:sym typeface="Calibri"/>
                <a:rtl val="0"/>
              </a:rPr>
              <a:t> </a:t>
            </a:r>
            <a:r>
              <a:rPr lang="en-US" sz="1937" b="1" kern="0" dirty="0" err="1">
                <a:solidFill>
                  <a:srgbClr val="FFFFFF"/>
                </a:solidFill>
                <a:latin typeface="Calibri"/>
                <a:ea typeface="Calibri"/>
                <a:cs typeface="Calibri"/>
                <a:sym typeface="Calibri"/>
                <a:rtl val="0"/>
              </a:rPr>
              <a:t>como</a:t>
            </a:r>
            <a:r>
              <a:rPr lang="en-US" sz="1937" b="1" kern="0" dirty="0">
                <a:solidFill>
                  <a:srgbClr val="FFFFFF"/>
                </a:solidFill>
                <a:latin typeface="Calibri"/>
                <a:ea typeface="Calibri"/>
                <a:cs typeface="Calibri"/>
                <a:sym typeface="Calibri"/>
                <a:rtl val="0"/>
              </a:rPr>
              <a:t> </a:t>
            </a:r>
            <a:r>
              <a:rPr lang="en-US" sz="1937" b="1" kern="0" dirty="0" err="1">
                <a:solidFill>
                  <a:srgbClr val="FFFFFF"/>
                </a:solidFill>
                <a:latin typeface="Calibri"/>
                <a:ea typeface="Calibri"/>
                <a:cs typeface="Calibri"/>
                <a:sym typeface="Calibri"/>
                <a:rtl val="0"/>
              </a:rPr>
              <a:t>puede</a:t>
            </a:r>
            <a:r>
              <a:rPr lang="en-US" sz="1937" b="1" kern="0" dirty="0">
                <a:solidFill>
                  <a:srgbClr val="FFFFFF"/>
                </a:solidFill>
                <a:latin typeface="Calibri"/>
                <a:ea typeface="Calibri"/>
                <a:cs typeface="Calibri"/>
                <a:sym typeface="Calibri"/>
                <a:rtl val="0"/>
              </a:rPr>
              <a:t> </a:t>
            </a:r>
            <a:r>
              <a:rPr lang="en-US" sz="1937" b="1" kern="0" dirty="0" err="1">
                <a:solidFill>
                  <a:srgbClr val="FFFFFF"/>
                </a:solidFill>
                <a:latin typeface="Calibri"/>
                <a:ea typeface="Calibri"/>
                <a:cs typeface="Calibri"/>
                <a:sym typeface="Calibri"/>
                <a:rtl val="0"/>
              </a:rPr>
              <a:t>intersactuar</a:t>
            </a:r>
            <a:r>
              <a:rPr lang="en-US" sz="1937" b="1" kern="0" dirty="0">
                <a:solidFill>
                  <a:srgbClr val="FFFFFF"/>
                </a:solidFill>
                <a:latin typeface="Calibri"/>
                <a:ea typeface="Calibri"/>
                <a:cs typeface="Calibri"/>
                <a:sym typeface="Calibri"/>
                <a:rtl val="0"/>
              </a:rPr>
              <a:t> las </a:t>
            </a:r>
            <a:r>
              <a:rPr lang="en-US" sz="1937" b="1" kern="0" dirty="0" err="1">
                <a:solidFill>
                  <a:srgbClr val="FFFFFF"/>
                </a:solidFill>
                <a:latin typeface="Calibri"/>
                <a:ea typeface="Calibri"/>
                <a:cs typeface="Calibri"/>
                <a:sym typeface="Calibri"/>
                <a:rtl val="0"/>
              </a:rPr>
              <a:t>mercancias</a:t>
            </a:r>
            <a:r>
              <a:rPr lang="en-US" sz="1937" b="1" kern="0" dirty="0">
                <a:solidFill>
                  <a:srgbClr val="FFFFFF"/>
                </a:solidFill>
                <a:latin typeface="Calibri"/>
                <a:ea typeface="Calibri"/>
                <a:cs typeface="Calibri"/>
                <a:sym typeface="Calibri"/>
                <a:rtl val="0"/>
              </a:rPr>
              <a:t>?</a:t>
            </a:r>
            <a:endParaRPr lang="en-US" sz="1937" b="1" kern="0" dirty="0">
              <a:solidFill>
                <a:srgbClr val="FFFFFF"/>
              </a:solidFill>
              <a:latin typeface="Calibri"/>
              <a:ea typeface="Calibri"/>
              <a:cs typeface="Calibri"/>
              <a:sym typeface="Calibri"/>
              <a:rtl val="0"/>
            </a:endParaRPr>
          </a:p>
        </p:txBody>
      </p:sp>
      <p:sp>
        <p:nvSpPr>
          <p:cNvPr id="256" name="Shape 256"/>
          <p:cNvSpPr txBox="1"/>
          <p:nvPr/>
        </p:nvSpPr>
        <p:spPr>
          <a:xfrm rot="5400000">
            <a:off x="10343092" y="4761634"/>
            <a:ext cx="2398999" cy="1286320"/>
          </a:xfrm>
          <a:prstGeom prst="rect">
            <a:avLst/>
          </a:prstGeom>
          <a:solidFill>
            <a:srgbClr val="67217A"/>
          </a:solidFill>
          <a:ln>
            <a:noFill/>
          </a:ln>
        </p:spPr>
        <p:txBody>
          <a:bodyPr lIns="93195" tIns="46585" rIns="93195" bIns="46585" anchor="t" anchorCtr="0">
            <a:noAutofit/>
          </a:bodyPr>
          <a:lstStyle/>
          <a:p>
            <a:pPr algn="ctr" defTabSz="932046">
              <a:buSzPct val="25000"/>
            </a:pPr>
            <a:r>
              <a:rPr lang="en-US" sz="1937" b="1" kern="0" dirty="0">
                <a:solidFill>
                  <a:srgbClr val="FFFFFF"/>
                </a:solidFill>
                <a:latin typeface="Calibri"/>
                <a:ea typeface="Calibri"/>
                <a:cs typeface="Calibri"/>
                <a:sym typeface="Calibri"/>
                <a:rtl val="0"/>
              </a:rPr>
              <a:t>¿</a:t>
            </a:r>
            <a:r>
              <a:rPr lang="en-US" sz="1937" b="1" kern="0" dirty="0" err="1">
                <a:solidFill>
                  <a:srgbClr val="FFFFFF"/>
                </a:solidFill>
                <a:latin typeface="Calibri"/>
                <a:ea typeface="Calibri"/>
                <a:cs typeface="Calibri"/>
                <a:sym typeface="Calibri"/>
                <a:rtl val="0"/>
              </a:rPr>
              <a:t>Puedo</a:t>
            </a:r>
            <a:r>
              <a:rPr lang="en-US" sz="1937" b="1" kern="0" dirty="0">
                <a:solidFill>
                  <a:srgbClr val="FFFFFF"/>
                </a:solidFill>
                <a:latin typeface="Calibri"/>
                <a:ea typeface="Calibri"/>
                <a:cs typeface="Calibri"/>
                <a:sym typeface="Calibri"/>
                <a:rtl val="0"/>
              </a:rPr>
              <a:t> transporter de forma </a:t>
            </a:r>
            <a:r>
              <a:rPr lang="en-US" sz="1937" b="1" kern="0" dirty="0" err="1">
                <a:solidFill>
                  <a:srgbClr val="FFFFFF"/>
                </a:solidFill>
                <a:latin typeface="Calibri"/>
                <a:ea typeface="Calibri"/>
                <a:cs typeface="Calibri"/>
                <a:sym typeface="Calibri"/>
                <a:rtl val="0"/>
              </a:rPr>
              <a:t>rápida</a:t>
            </a:r>
            <a:r>
              <a:rPr lang="en-US" sz="1937" b="1" kern="0" dirty="0">
                <a:solidFill>
                  <a:srgbClr val="FFFFFF"/>
                </a:solidFill>
                <a:latin typeface="Calibri"/>
                <a:ea typeface="Calibri"/>
                <a:cs typeface="Calibri"/>
                <a:sym typeface="Calibri"/>
                <a:rtl val="0"/>
              </a:rPr>
              <a:t> y sin </a:t>
            </a:r>
            <a:r>
              <a:rPr lang="en-US" sz="1937" b="1" kern="0" dirty="0" err="1">
                <a:solidFill>
                  <a:srgbClr val="FFFFFF"/>
                </a:solidFill>
                <a:latin typeface="Calibri"/>
                <a:ea typeface="Calibri"/>
                <a:cs typeface="Calibri"/>
                <a:sym typeface="Calibri"/>
                <a:rtl val="0"/>
              </a:rPr>
              <a:t>problemas</a:t>
            </a:r>
            <a:r>
              <a:rPr lang="en-US" sz="1937" b="1" kern="0" dirty="0">
                <a:solidFill>
                  <a:srgbClr val="FFFFFF"/>
                </a:solidFill>
                <a:latin typeface="Calibri"/>
                <a:ea typeface="Calibri"/>
                <a:cs typeface="Calibri"/>
                <a:sym typeface="Calibri"/>
                <a:rtl val="0"/>
              </a:rPr>
              <a:t>?</a:t>
            </a:r>
            <a:endParaRPr lang="en-US" sz="1937" b="1" kern="0" dirty="0">
              <a:solidFill>
                <a:srgbClr val="FFFFFF"/>
              </a:solidFill>
              <a:latin typeface="Calibri"/>
              <a:ea typeface="Calibri"/>
              <a:cs typeface="Calibri"/>
              <a:sym typeface="Calibri"/>
              <a:rtl val="0"/>
            </a:endParaRPr>
          </a:p>
        </p:txBody>
      </p:sp>
      <p:grpSp>
        <p:nvGrpSpPr>
          <p:cNvPr id="257" name="Shape 257"/>
          <p:cNvGrpSpPr/>
          <p:nvPr/>
        </p:nvGrpSpPr>
        <p:grpSpPr>
          <a:xfrm>
            <a:off x="5165430" y="3138303"/>
            <a:ext cx="1091410" cy="1091410"/>
            <a:chOff x="5324910" y="3081064"/>
            <a:chExt cx="1070673" cy="1070673"/>
          </a:xfrm>
        </p:grpSpPr>
        <p:cxnSp>
          <p:nvCxnSpPr>
            <p:cNvPr id="258" name="Shape 258"/>
            <p:cNvCxnSpPr/>
            <p:nvPr/>
          </p:nvCxnSpPr>
          <p:spPr>
            <a:xfrm rot="2700000">
              <a:off x="5104425" y="3615141"/>
              <a:ext cx="1511641" cy="2518"/>
            </a:xfrm>
            <a:prstGeom prst="straightConnector1">
              <a:avLst/>
            </a:prstGeom>
            <a:noFill/>
            <a:ln w="69850" cap="flat">
              <a:solidFill>
                <a:schemeClr val="dk1"/>
              </a:solidFill>
              <a:prstDash val="solid"/>
              <a:miter/>
              <a:headEnd type="triangle" w="lg" len="lg"/>
              <a:tailEnd type="triangle" w="lg" len="lg"/>
            </a:ln>
          </p:spPr>
        </p:cxnSp>
        <p:cxnSp>
          <p:nvCxnSpPr>
            <p:cNvPr id="259" name="Shape 259"/>
            <p:cNvCxnSpPr/>
            <p:nvPr/>
          </p:nvCxnSpPr>
          <p:spPr>
            <a:xfrm rot="-2700000">
              <a:off x="5104425" y="3615141"/>
              <a:ext cx="1511641" cy="2518"/>
            </a:xfrm>
            <a:prstGeom prst="straightConnector1">
              <a:avLst/>
            </a:prstGeom>
            <a:noFill/>
            <a:ln w="69850" cap="flat">
              <a:solidFill>
                <a:schemeClr val="dk1"/>
              </a:solidFill>
              <a:prstDash val="solid"/>
              <a:miter/>
              <a:headEnd type="triangle" w="lg" len="lg"/>
              <a:tailEnd type="triangle" w="lg" len="lg"/>
            </a:ln>
          </p:spPr>
        </p:cxnSp>
      </p:grpSp>
      <p:sp>
        <p:nvSpPr>
          <p:cNvPr id="260" name="Shape 260"/>
          <p:cNvSpPr txBox="1">
            <a:spLocks noGrp="1"/>
          </p:cNvSpPr>
          <p:nvPr>
            <p:ph type="title"/>
          </p:nvPr>
        </p:nvSpPr>
        <p:spPr/>
        <p:txBody>
          <a:bodyPr/>
          <a:lstStyle/>
          <a:p>
            <a:r>
              <a:rPr lang="en-US" dirty="0" err="1" smtClean="0">
                <a:sym typeface="Cabin"/>
              </a:rPr>
              <a:t>Una</a:t>
            </a:r>
            <a:r>
              <a:rPr lang="en-US" dirty="0" smtClean="0">
                <a:sym typeface="Cabin"/>
              </a:rPr>
              <a:t> </a:t>
            </a:r>
            <a:r>
              <a:rPr lang="en-US" dirty="0" err="1" smtClean="0">
                <a:sym typeface="Cabin"/>
              </a:rPr>
              <a:t>inspiración</a:t>
            </a:r>
            <a:r>
              <a:rPr lang="en-US" dirty="0" smtClean="0">
                <a:sym typeface="Cabin"/>
              </a:rPr>
              <a:t>: </a:t>
            </a:r>
            <a:r>
              <a:rPr lang="en-US" dirty="0" err="1" smtClean="0">
                <a:sym typeface="Cabin"/>
              </a:rPr>
              <a:t>Transportorte</a:t>
            </a:r>
            <a:r>
              <a:rPr lang="en-US" dirty="0" smtClean="0">
                <a:sym typeface="Cabin"/>
              </a:rPr>
              <a:t> Pre-1960</a:t>
            </a:r>
            <a:endParaRPr lang="en-US" dirty="0">
              <a:sym typeface="Cabin"/>
            </a:endParaRPr>
          </a:p>
        </p:txBody>
      </p:sp>
    </p:spTree>
    <p:extLst>
      <p:ext uri="{BB962C8B-B14F-4D97-AF65-F5344CB8AC3E}">
        <p14:creationId xmlns:p14="http://schemas.microsoft.com/office/powerpoint/2010/main" val="3832886412"/>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efe5a390-2970-49e9-af59-9713de369ad9" Revision="1" Stencil="System.MyShapes" StencilVersion="1.0"/>
</Control>
</file>

<file path=customXml/item3.xml><?xml version="1.0" encoding="utf-8"?>
<Control xmlns="http://schemas.microsoft.com/VisualStudio/2011/storyboarding/control">
  <Id Name="efe5a390-2970-49e9-af59-9713de369ad9"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ac9eeb9d9b9ba19d34f79db8b3e24ee8">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201ee68f6898ad23f8753cba542e5bc7"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customXml/itemProps3.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customXml/itemProps4.xml><?xml version="1.0" encoding="utf-8"?>
<ds:datastoreItem xmlns:ds="http://schemas.openxmlformats.org/officeDocument/2006/customXml" ds:itemID="{E2D80EEE-13AE-464A-A252-3E3C532E44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metadata/properties"/>
    <ds:schemaRef ds:uri="http://schemas.microsoft.com/office/2006/documentManagement/types"/>
    <ds:schemaRef ds:uri="ed015050-a57a-4d39-9cd8-b09b64473eb7"/>
    <ds:schemaRef ds:uri="2b2dfeed-2da1-4ef4-b600-f5543001ef98"/>
    <ds:schemaRef ds:uri="http://purl.org/dc/term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Build_2015_Template</Template>
  <TotalTime>1246</TotalTime>
  <Words>1668</Words>
  <Application>Microsoft Office PowerPoint</Application>
  <PresentationFormat>Personalizado</PresentationFormat>
  <Paragraphs>322</Paragraphs>
  <Slides>33</Slides>
  <Notes>10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33</vt:i4>
      </vt:variant>
    </vt:vector>
  </HeadingPairs>
  <TitlesOfParts>
    <vt:vector size="44" baseType="lpstr">
      <vt:lpstr>Arial</vt:lpstr>
      <vt:lpstr>Avenir LT Pro 45 Book</vt:lpstr>
      <vt:lpstr>Cabin</vt:lpstr>
      <vt:lpstr>Calibri</vt:lpstr>
      <vt:lpstr>Consolas</vt:lpstr>
      <vt:lpstr>ＭＳ Ｐゴシック</vt:lpstr>
      <vt:lpstr>Segoe UI</vt:lpstr>
      <vt:lpstr>Segoe UI Light</vt:lpstr>
      <vt:lpstr>Segoe UI Semilight</vt:lpstr>
      <vt:lpstr>Wingdings</vt:lpstr>
      <vt:lpstr>5-30629_Build_Template_WHITE</vt:lpstr>
      <vt:lpstr>Presentación de PowerPoint</vt:lpstr>
      <vt:lpstr>Docker para desarrolladores .NET</vt:lpstr>
      <vt:lpstr>Presentación de PowerPoint</vt:lpstr>
      <vt:lpstr>Adrián Díaz Cervera</vt:lpstr>
      <vt:lpstr>Agenda</vt:lpstr>
      <vt:lpstr>Introducción a Docker</vt:lpstr>
      <vt:lpstr>¿Cuál es el problema? </vt:lpstr>
      <vt:lpstr>Inspiración de los Contenedores</vt:lpstr>
      <vt:lpstr>Una inspiración: Transportorte Pre-1960</vt:lpstr>
      <vt:lpstr>Solución: Transporte en contenedores</vt:lpstr>
      <vt:lpstr>Contenedores hoy</vt:lpstr>
      <vt:lpstr>Presentación de PowerPoint</vt:lpstr>
      <vt:lpstr>¿Qué es un contenedor?</vt:lpstr>
      <vt:lpstr>VMs vs Containers</vt:lpstr>
      <vt:lpstr>Porqué utilizar Contenedores</vt:lpstr>
      <vt:lpstr>Revisión de Terminos</vt:lpstr>
      <vt:lpstr>Como desplegamos nuestra APP ASP.NET en un contenedor </vt:lpstr>
      <vt:lpstr>Demo Time Deploy Docker con Visual Studio</vt:lpstr>
      <vt:lpstr>DockerFile es la receta </vt:lpstr>
      <vt:lpstr>Algunas preguntas frecuentes</vt:lpstr>
      <vt:lpstr>Porque sobre Windows?</vt:lpstr>
      <vt:lpstr>DEMO TIME Deploy Docker con Comandos</vt:lpstr>
      <vt:lpstr>Despliegues reemplazan a las actualizaciones</vt:lpstr>
      <vt:lpstr>Windows Server Containers</vt:lpstr>
      <vt:lpstr>Arquitectura Microservicios</vt:lpstr>
      <vt:lpstr>Microservicios</vt:lpstr>
      <vt:lpstr>Ventajas Microservicios</vt:lpstr>
      <vt:lpstr>Implementando Microservicios con Docker</vt:lpstr>
      <vt:lpstr>Ejemplo</vt:lpstr>
      <vt:lpstr>DEMO TIME Crear una Arquitectura de Microservicios con Docker</vt:lpstr>
      <vt:lpstr>Resumen </vt:lpstr>
      <vt:lpstr>Presentación de PowerPoint</vt:lpstr>
      <vt:lpstr>Presentación de PowerPoint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2015</dc:subject>
  <dc:creator>Andrew Clinick</dc:creator>
  <cp:keywords>Build 2015</cp:keywords>
  <dc:description>Template: Mitchell Derrey, Silver Fox Productions
Formatting: 
Audience Type:</dc:description>
  <cp:lastModifiedBy>Adrián Díaz Cervera</cp:lastModifiedBy>
  <cp:revision>83</cp:revision>
  <dcterms:created xsi:type="dcterms:W3CDTF">2015-04-07T19:39:07Z</dcterms:created>
  <dcterms:modified xsi:type="dcterms:W3CDTF">2016-02-22T19:39:16Z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ies>
</file>